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2.xml" ContentType="application/vnd.openxmlformats-officedocument.drawingml.chartshapes+xml"/>
  <Override PartName="/ppt/notesSlides/notesSlide2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3.xml" ContentType="application/vnd.openxmlformats-officedocument.drawingml.chartshape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31"/>
  </p:notesMasterIdLst>
  <p:handoutMasterIdLst>
    <p:handoutMasterId r:id="rId32"/>
  </p:handoutMasterIdLst>
  <p:sldIdLst>
    <p:sldId id="256" r:id="rId5"/>
    <p:sldId id="295" r:id="rId6"/>
    <p:sldId id="296" r:id="rId7"/>
    <p:sldId id="297" r:id="rId8"/>
    <p:sldId id="299" r:id="rId9"/>
    <p:sldId id="300" r:id="rId10"/>
    <p:sldId id="301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131"/>
    <a:srgbClr val="01AB4B"/>
    <a:srgbClr val="0086F9"/>
    <a:srgbClr val="FFBE00"/>
    <a:srgbClr val="FE3E31"/>
    <a:srgbClr val="FFFFFF"/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B949EA-A62C-4C4F-90CC-C3E9DC20C687}" v="523" dt="2022-05-27T16:46:04.9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0" d="100"/>
          <a:sy n="80" d="100"/>
        </p:scale>
        <p:origin x="234" y="96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632" y="13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Gr&#225;fico%20en%20Microsoft%20PowerPoint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ola5\Documents\Graficas%20internet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ola5\Documents\Graficas%20internet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sz="2000" dirty="0"/>
              <a:t>Ordenadores en ARPANET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6.5552207807643606E-2"/>
          <c:y val="9.7673421676577124E-2"/>
          <c:w val="0.90207755354802166"/>
          <c:h val="0.77651987722984928"/>
        </c:manualLayout>
      </c:layout>
      <c:scatterChart>
        <c:scatterStyle val="smoothMarker"/>
        <c:varyColors val="0"/>
        <c:ser>
          <c:idx val="0"/>
          <c:order val="0"/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'[Gráfico en Microsoft PowerPoint]Sheet1'!$A$2:$A$5</c:f>
              <c:numCache>
                <c:formatCode>General</c:formatCode>
                <c:ptCount val="4"/>
                <c:pt idx="0">
                  <c:v>1969</c:v>
                </c:pt>
                <c:pt idx="1">
                  <c:v>1971</c:v>
                </c:pt>
                <c:pt idx="2">
                  <c:v>1981</c:v>
                </c:pt>
                <c:pt idx="3">
                  <c:v>1983</c:v>
                </c:pt>
              </c:numCache>
            </c:numRef>
          </c:xVal>
          <c:yVal>
            <c:numRef>
              <c:f>'[Gráfico en Microsoft PowerPoint]Sheet1'!$B$2:$B$5</c:f>
              <c:numCache>
                <c:formatCode>#,##0</c:formatCode>
                <c:ptCount val="4"/>
                <c:pt idx="0">
                  <c:v>4</c:v>
                </c:pt>
                <c:pt idx="1">
                  <c:v>24</c:v>
                </c:pt>
                <c:pt idx="2">
                  <c:v>213</c:v>
                </c:pt>
                <c:pt idx="3">
                  <c:v>500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092-425C-9E00-F9D735AA8F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37209183"/>
        <c:axId val="337221663"/>
      </c:scatterChart>
      <c:valAx>
        <c:axId val="33720918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 sz="1800" dirty="0"/>
                  <a:t>Años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337221663"/>
        <c:crosses val="autoZero"/>
        <c:crossBetween val="midCat"/>
      </c:valAx>
      <c:valAx>
        <c:axId val="3372216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br>
                  <a:rPr lang="es-ES" dirty="0"/>
                </a:br>
                <a:r>
                  <a:rPr lang="es-ES" sz="1800" dirty="0"/>
                  <a:t>Ordenadores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33720918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sz="2000" dirty="0"/>
              <a:t>Ordenadores en ARPANET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Hoja1!$A$2:$A$6</c:f>
              <c:numCache>
                <c:formatCode>General</c:formatCode>
                <c:ptCount val="5"/>
                <c:pt idx="0">
                  <c:v>1969</c:v>
                </c:pt>
                <c:pt idx="1">
                  <c:v>1971</c:v>
                </c:pt>
                <c:pt idx="2">
                  <c:v>1981</c:v>
                </c:pt>
                <c:pt idx="3">
                  <c:v>1983</c:v>
                </c:pt>
                <c:pt idx="4">
                  <c:v>1989</c:v>
                </c:pt>
              </c:numCache>
            </c:numRef>
          </c:xVal>
          <c:yVal>
            <c:numRef>
              <c:f>Hoja1!$B$2:$B$6</c:f>
              <c:numCache>
                <c:formatCode>General</c:formatCode>
                <c:ptCount val="5"/>
                <c:pt idx="0">
                  <c:v>4</c:v>
                </c:pt>
                <c:pt idx="1">
                  <c:v>24</c:v>
                </c:pt>
                <c:pt idx="2">
                  <c:v>213</c:v>
                </c:pt>
                <c:pt idx="3">
                  <c:v>500</c:v>
                </c:pt>
                <c:pt idx="4">
                  <c:v>100000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BED-41FC-8CF0-2168E705310E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1753207200"/>
        <c:axId val="1837437232"/>
      </c:scatterChart>
      <c:valAx>
        <c:axId val="17532072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Años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837437232"/>
        <c:crosses val="autoZero"/>
        <c:crossBetween val="midCat"/>
      </c:valAx>
      <c:valAx>
        <c:axId val="1837437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Ordenadores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7532072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/>
              <a:t>Ordenadores en Internet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Hoja1!$A$2:$A$6</c:f>
              <c:numCache>
                <c:formatCode>General</c:formatCode>
                <c:ptCount val="5"/>
                <c:pt idx="0">
                  <c:v>1995</c:v>
                </c:pt>
                <c:pt idx="1">
                  <c:v>1998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</c:numCache>
            </c:numRef>
          </c:xVal>
          <c:yVal>
            <c:numRef>
              <c:f>Hoja1!$B$2:$B$6</c:f>
              <c:numCache>
                <c:formatCode>General</c:formatCode>
                <c:ptCount val="5"/>
                <c:pt idx="0">
                  <c:v>16</c:v>
                </c:pt>
                <c:pt idx="1">
                  <c:v>147</c:v>
                </c:pt>
                <c:pt idx="2">
                  <c:v>304</c:v>
                </c:pt>
                <c:pt idx="3">
                  <c:v>1000</c:v>
                </c:pt>
                <c:pt idx="4">
                  <c:v>2000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E8A-4675-BE2A-51B26DE5C283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1753207200"/>
        <c:axId val="1837437232"/>
      </c:scatterChart>
      <c:valAx>
        <c:axId val="17532072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Años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837437232"/>
        <c:crosses val="autoZero"/>
        <c:crossBetween val="midCat"/>
      </c:valAx>
      <c:valAx>
        <c:axId val="1837437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Millones de usuarios</a:t>
                </a:r>
              </a:p>
            </c:rich>
          </c:tx>
          <c:layout>
            <c:manualLayout>
              <c:xMode val="edge"/>
              <c:yMode val="edge"/>
              <c:x val="9.5105356640719039E-3"/>
              <c:y val="0.29929109099101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7532072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 sz="1200" baseline="0"/>
      </a:pPr>
      <a:endParaRPr lang="es-E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sz="1800" dirty="0"/>
              <a:t>Dispositivos en internet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Hoja1!$A$2:$A$8</c:f>
              <c:numCache>
                <c:formatCode>General</c:formatCode>
                <c:ptCount val="7"/>
                <c:pt idx="0">
                  <c:v>1995</c:v>
                </c:pt>
                <c:pt idx="1">
                  <c:v>1998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2021</c:v>
                </c:pt>
              </c:numCache>
            </c:numRef>
          </c:xVal>
          <c:yVal>
            <c:numRef>
              <c:f>Hoja1!$B$2:$B$8</c:f>
              <c:numCache>
                <c:formatCode>General</c:formatCode>
                <c:ptCount val="7"/>
                <c:pt idx="0">
                  <c:v>16</c:v>
                </c:pt>
                <c:pt idx="1">
                  <c:v>147</c:v>
                </c:pt>
                <c:pt idx="2">
                  <c:v>304</c:v>
                </c:pt>
                <c:pt idx="3">
                  <c:v>1000</c:v>
                </c:pt>
                <c:pt idx="4">
                  <c:v>2000</c:v>
                </c:pt>
                <c:pt idx="5">
                  <c:v>3366</c:v>
                </c:pt>
                <c:pt idx="6">
                  <c:v>5168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B22-4EFD-9444-8A23C7269B69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1753207200"/>
        <c:axId val="1837437232"/>
      </c:scatterChart>
      <c:valAx>
        <c:axId val="17532072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 sz="1600" baseline="0"/>
                  <a:t>Años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837437232"/>
        <c:crosses val="autoZero"/>
        <c:crossBetween val="midCat"/>
      </c:valAx>
      <c:valAx>
        <c:axId val="1837437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 sz="1600" baseline="0"/>
                  <a:t>Millones de usuarios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7532072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0.66317</cdr:x>
      <cdr:y>0.18854</cdr:y>
    </cdr:from>
    <cdr:to>
      <cdr:x>0.93034</cdr:x>
      <cdr:y>0.2332</cdr:y>
    </cdr:to>
    <cdr:cxnSp macro="">
      <cdr:nvCxnSpPr>
        <cdr:cNvPr id="3" name="Conector recto de flecha 2">
          <a:extLst xmlns:a="http://schemas.openxmlformats.org/drawingml/2006/main">
            <a:ext uri="{FF2B5EF4-FFF2-40B4-BE49-F238E27FC236}">
              <a16:creationId xmlns:a16="http://schemas.microsoft.com/office/drawing/2014/main" id="{7900E6DD-74F3-DD4E-7E55-D8A354C44704}"/>
            </a:ext>
          </a:extLst>
        </cdr:cNvPr>
        <cdr:cNvCxnSpPr/>
      </cdr:nvCxnSpPr>
      <cdr:spPr>
        <a:xfrm xmlns:a="http://schemas.openxmlformats.org/drawingml/2006/main">
          <a:off x="6419273" y="974726"/>
          <a:ext cx="2586182" cy="230885"/>
        </a:xfrm>
        <a:prstGeom xmlns:a="http://schemas.openxmlformats.org/drawingml/2006/main" prst="straightConnector1">
          <a:avLst/>
        </a:prstGeom>
        <a:ln xmlns:a="http://schemas.openxmlformats.org/drawingml/2006/main" w="38100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0.57824</cdr:x>
      <cdr:y>0.59945</cdr:y>
    </cdr:from>
    <cdr:to>
      <cdr:x>0.67366</cdr:x>
      <cdr:y>0.87459</cdr:y>
    </cdr:to>
    <cdr:cxnSp macro="">
      <cdr:nvCxnSpPr>
        <cdr:cNvPr id="7" name="Conector recto de flecha 6">
          <a:extLst xmlns:a="http://schemas.openxmlformats.org/drawingml/2006/main">
            <a:ext uri="{FF2B5EF4-FFF2-40B4-BE49-F238E27FC236}">
              <a16:creationId xmlns:a16="http://schemas.microsoft.com/office/drawing/2014/main" id="{25E1185C-589C-3675-F57F-21F334E5C5A7}"/>
            </a:ext>
          </a:extLst>
        </cdr:cNvPr>
        <cdr:cNvCxnSpPr/>
      </cdr:nvCxnSpPr>
      <cdr:spPr>
        <a:xfrm xmlns:a="http://schemas.openxmlformats.org/drawingml/2006/main">
          <a:off x="5597237" y="3099065"/>
          <a:ext cx="923636" cy="1422400"/>
        </a:xfrm>
        <a:prstGeom xmlns:a="http://schemas.openxmlformats.org/drawingml/2006/main" prst="straightConnector1">
          <a:avLst/>
        </a:prstGeom>
        <a:ln xmlns:a="http://schemas.openxmlformats.org/drawingml/2006/main" w="38100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0.40501</cdr:x>
      <cdr:y>0.50953</cdr:y>
    </cdr:from>
    <cdr:to>
      <cdr:x>0.71858</cdr:x>
      <cdr:y>0.58692</cdr:y>
    </cdr:to>
    <cdr:sp macro="" textlink="">
      <cdr:nvSpPr>
        <cdr:cNvPr id="10" name="CuadroTexto 1">
          <a:extLst xmlns:a="http://schemas.openxmlformats.org/drawingml/2006/main">
            <a:ext uri="{FF2B5EF4-FFF2-40B4-BE49-F238E27FC236}">
              <a16:creationId xmlns:a16="http://schemas.microsoft.com/office/drawing/2014/main" id="{6ED43D3A-F66A-1B7F-D7E8-35AD1E466E4B}"/>
            </a:ext>
          </a:extLst>
        </cdr:cNvPr>
        <cdr:cNvSpPr txBox="1"/>
      </cdr:nvSpPr>
      <cdr:spPr>
        <a:xfrm xmlns:a="http://schemas.openxmlformats.org/drawingml/2006/main">
          <a:off x="3920341" y="2634159"/>
          <a:ext cx="3035300" cy="4001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 rtl="0">
            <a:defRPr lang="es-E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s-ES" sz="2000" dirty="0">
              <a:solidFill>
                <a:prstClr val="white">
                  <a:lumMod val="85000"/>
                </a:prstClr>
              </a:solidFill>
            </a:rPr>
            <a:t>Aparece TCP/IP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0.43462</cdr:x>
      <cdr:y>0.49066</cdr:y>
    </cdr:from>
    <cdr:to>
      <cdr:x>0.55681</cdr:x>
      <cdr:y>0.6112</cdr:y>
    </cdr:to>
    <cdr:cxnSp macro="">
      <cdr:nvCxnSpPr>
        <cdr:cNvPr id="2" name="Conector recto de flecha 1">
          <a:extLst xmlns:a="http://schemas.openxmlformats.org/drawingml/2006/main">
            <a:ext uri="{FF2B5EF4-FFF2-40B4-BE49-F238E27FC236}">
              <a16:creationId xmlns:a16="http://schemas.microsoft.com/office/drawing/2014/main" id="{BAA3375B-98FC-C390-CDB3-2ADF76CE80BC}"/>
            </a:ext>
          </a:extLst>
        </cdr:cNvPr>
        <cdr:cNvCxnSpPr/>
      </cdr:nvCxnSpPr>
      <cdr:spPr>
        <a:xfrm xmlns:a="http://schemas.openxmlformats.org/drawingml/2006/main">
          <a:off x="3482212" y="1992658"/>
          <a:ext cx="979055" cy="489527"/>
        </a:xfrm>
        <a:prstGeom xmlns:a="http://schemas.openxmlformats.org/drawingml/2006/main" prst="straightConnector1">
          <a:avLst/>
        </a:prstGeom>
        <a:ln xmlns:a="http://schemas.openxmlformats.org/drawingml/2006/main" w="38100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0.19599</cdr:x>
      <cdr:y>0.6686</cdr:y>
    </cdr:from>
    <cdr:to>
      <cdr:x>0.27899</cdr:x>
      <cdr:y>0.76813</cdr:y>
    </cdr:to>
    <cdr:cxnSp macro="">
      <cdr:nvCxnSpPr>
        <cdr:cNvPr id="5" name="Conector recto de flecha 4">
          <a:extLst xmlns:a="http://schemas.openxmlformats.org/drawingml/2006/main">
            <a:ext uri="{FF2B5EF4-FFF2-40B4-BE49-F238E27FC236}">
              <a16:creationId xmlns:a16="http://schemas.microsoft.com/office/drawing/2014/main" id="{1BBC9FC9-01B8-1F0E-3750-2225CCA48583}"/>
            </a:ext>
          </a:extLst>
        </cdr:cNvPr>
        <cdr:cNvCxnSpPr/>
      </cdr:nvCxnSpPr>
      <cdr:spPr>
        <a:xfrm xmlns:a="http://schemas.openxmlformats.org/drawingml/2006/main">
          <a:off x="1570337" y="2715311"/>
          <a:ext cx="664966" cy="404183"/>
        </a:xfrm>
        <a:prstGeom xmlns:a="http://schemas.openxmlformats.org/drawingml/2006/main" prst="straightConnector1">
          <a:avLst/>
        </a:prstGeom>
        <a:ln xmlns:a="http://schemas.openxmlformats.org/drawingml/2006/main" w="38100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0.30781</cdr:x>
      <cdr:y>0.58597</cdr:y>
    </cdr:from>
    <cdr:to>
      <cdr:x>0.41502</cdr:x>
      <cdr:y>0.71354</cdr:y>
    </cdr:to>
    <cdr:cxnSp macro="">
      <cdr:nvCxnSpPr>
        <cdr:cNvPr id="8" name="Conector recto de flecha 7">
          <a:extLst xmlns:a="http://schemas.openxmlformats.org/drawingml/2006/main">
            <a:ext uri="{FF2B5EF4-FFF2-40B4-BE49-F238E27FC236}">
              <a16:creationId xmlns:a16="http://schemas.microsoft.com/office/drawing/2014/main" id="{E350CDA4-29D5-DE0A-C182-9AC8062C7492}"/>
            </a:ext>
          </a:extLst>
        </cdr:cNvPr>
        <cdr:cNvCxnSpPr/>
      </cdr:nvCxnSpPr>
      <cdr:spPr>
        <a:xfrm xmlns:a="http://schemas.openxmlformats.org/drawingml/2006/main">
          <a:off x="2466212" y="2379714"/>
          <a:ext cx="858982" cy="518108"/>
        </a:xfrm>
        <a:prstGeom xmlns:a="http://schemas.openxmlformats.org/drawingml/2006/main" prst="straightConnector1">
          <a:avLst/>
        </a:prstGeom>
        <a:ln xmlns:a="http://schemas.openxmlformats.org/drawingml/2006/main" w="38100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0.56488</cdr:x>
      <cdr:y>0.38565</cdr:y>
    </cdr:from>
    <cdr:to>
      <cdr:x>0.666</cdr:x>
      <cdr:y>0.48581</cdr:y>
    </cdr:to>
    <cdr:cxnSp macro="">
      <cdr:nvCxnSpPr>
        <cdr:cNvPr id="10" name="Conector recto de flecha 9">
          <a:extLst xmlns:a="http://schemas.openxmlformats.org/drawingml/2006/main">
            <a:ext uri="{FF2B5EF4-FFF2-40B4-BE49-F238E27FC236}">
              <a16:creationId xmlns:a16="http://schemas.microsoft.com/office/drawing/2014/main" id="{5AB76196-F433-EB24-609B-62B9ADAAA84C}"/>
            </a:ext>
          </a:extLst>
        </cdr:cNvPr>
        <cdr:cNvCxnSpPr/>
      </cdr:nvCxnSpPr>
      <cdr:spPr>
        <a:xfrm xmlns:a="http://schemas.openxmlformats.org/drawingml/2006/main">
          <a:off x="4525921" y="1566207"/>
          <a:ext cx="810200" cy="406753"/>
        </a:xfrm>
        <a:prstGeom xmlns:a="http://schemas.openxmlformats.org/drawingml/2006/main" prst="straightConnector1">
          <a:avLst/>
        </a:prstGeom>
        <a:ln xmlns:a="http://schemas.openxmlformats.org/drawingml/2006/main" w="38100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0.38326</cdr:x>
      <cdr:y>0.5</cdr:y>
    </cdr:from>
    <cdr:to>
      <cdr:x>0.53738</cdr:x>
      <cdr:y>0.62759</cdr:y>
    </cdr:to>
    <cdr:cxnSp macro="">
      <cdr:nvCxnSpPr>
        <cdr:cNvPr id="2" name="Conector recto de flecha 1">
          <a:extLst xmlns:a="http://schemas.openxmlformats.org/drawingml/2006/main">
            <a:ext uri="{FF2B5EF4-FFF2-40B4-BE49-F238E27FC236}">
              <a16:creationId xmlns:a16="http://schemas.microsoft.com/office/drawing/2014/main" id="{753CDA8E-8361-07A3-8845-F74F9A76CF06}"/>
            </a:ext>
          </a:extLst>
        </cdr:cNvPr>
        <cdr:cNvCxnSpPr/>
      </cdr:nvCxnSpPr>
      <cdr:spPr>
        <a:xfrm xmlns:a="http://schemas.openxmlformats.org/drawingml/2006/main">
          <a:off x="3628953" y="2089832"/>
          <a:ext cx="1459346" cy="533296"/>
        </a:xfrm>
        <a:prstGeom xmlns:a="http://schemas.openxmlformats.org/drawingml/2006/main" prst="straightConnector1">
          <a:avLst/>
        </a:prstGeom>
        <a:ln xmlns:a="http://schemas.openxmlformats.org/drawingml/2006/main" w="38100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DA49006-DE92-401C-BC9A-E01A2E9A55AD}" type="datetime1">
              <a:rPr lang="es-ES" smtClean="0"/>
              <a:t>27/05/2022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D2296-4015-4C4F-A06C-A353B4B3F106}" type="datetime1">
              <a:rPr lang="es-ES" smtClean="0"/>
              <a:pPr/>
              <a:t>27/05/2022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68351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4943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10849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2923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51665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52276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17314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0700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69011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98625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0409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B9A9E5-4F7F-4A7D-9DE1-89923232926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10661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51985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12840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99165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76229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45805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82122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6070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0649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382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2608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3132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1063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5916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5855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/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24" name="Marcador de texto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5" name="Marcador de contenido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6" name="Marcador de contenido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</p:txBody>
      </p:sp>
      <p:sp>
        <p:nvSpPr>
          <p:cNvPr id="22" name="Marcador de contenid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tenido do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 EL TEXTO MAESTRO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EDITAR EL TEXTO MAESTRO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ítulo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DEL TÍTULO MAESTRO</a:t>
            </a:r>
          </a:p>
        </p:txBody>
      </p:sp>
      <p:sp>
        <p:nvSpPr>
          <p:cNvPr id="20" name="Marcador de texto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5" name="Marcador de texto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6" name="Marcador de texto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7" name="Marcador de texto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8" name="Marcador de texto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9" name="Marcador de texto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1" name="Marcador de fecha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22" name="Marcador de pie de página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24" name="Marcador de número de diapositiva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DEL TÍTULO MAESTRO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8749" y="1361938"/>
            <a:ext cx="6765925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posición de gráfico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286002"/>
            <a:ext cx="6094270" cy="3542143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 gráfico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58125" y="2284624"/>
            <a:ext cx="3147332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Haga clic para agregar contenido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onogram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6" name="Marcador de texto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7" name="Marcador de texto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8" name="Marcador de texto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9" name="Marcador de texto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2" name="Marcador de texto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3" name="Marcador de texto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5" name="Marcador de texto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8" name="Marcador de texto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3" name="Marcador de texto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5" name="Marcador de texto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6" name="Marcador de texto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8" name="Marcador de texto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9" name="Marcador de texto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7" name="Marcador de texto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0" name="Marcador de texto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1" name="Marcador de texto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Marcador de fecha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37" name="Marcador de pie de página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38" name="Marcador de número de diapositiva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DEL TÍTULO MAESTRO</a:t>
            </a:r>
          </a:p>
        </p:txBody>
      </p:sp>
      <p:sp>
        <p:nvSpPr>
          <p:cNvPr id="7" name="Marcador de posición de SmartArt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9084"/>
            <a:ext cx="10515600" cy="3695338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 elemento gráfico SmartArt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equipo de 4 persona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DEL TÍTULO MAESTRO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6" name="Marcador de tex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17" name="Marcador de posición de imagen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18" name="Marcador de posición de imagen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lvl="1" rt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tex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8" name="Marcador de tex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19" name="Marcador de posición de imagen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9" name="Marcador de tex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equipo de 8 persona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DEL TÍTULO MAESTRO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6" name="Marcador de tex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17" name="Marcador de posición de imagen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18" name="Marcador de posición de imagen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tex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8" name="Marcador de tex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19" name="Marcador de posición de imagen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9" name="Marcador de tex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55" name="Marcador de posición de imagen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4" name="Marcador de texto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62" name="Marcador de texto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56" name="Marcador de posición de imagen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9" name="Marcador de texto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63" name="Marcador de texto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57" name="Marcador de posición de imagen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es-ES" noProof="0"/>
              <a:t>Haga clic en el icono para agregar una imagen</a:t>
            </a:r>
          </a:p>
        </p:txBody>
      </p:sp>
      <p:sp>
        <p:nvSpPr>
          <p:cNvPr id="60" name="Marcador de texto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64" name="Marcador de texto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58" name="Marcador de posición de imagen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61" name="Marcador de texto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65" name="Marcador de texto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DEL TÍTULO MAESTRO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agregar contenido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17" name="Marcador de texto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4" name="Marcador de contenido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agregar contenido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EDITAR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contenido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agregar contenido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2" name="Marcador de contenid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contenido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agregar contenido</a:t>
            </a:r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15" name="Marcador de contenido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arcador de fecha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22" name="Marcador de pie de página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24" name="Marcador de número de diapositiva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ier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Marcador de fecha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10" name="Marcador de pie de página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11" name="Marcador de número de diapositiva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ronog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áfico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es-ES" noProof="0"/>
              <a:t>HAGA CLIC PARA MODIFICAR LOS ESTILOS DEL TEXTO MAESTRO</a:t>
            </a:r>
          </a:p>
        </p:txBody>
      </p:sp>
      <p:sp>
        <p:nvSpPr>
          <p:cNvPr id="17" name="Marcador de texto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es-ES" noProof="0"/>
              <a:t>HAGA CLIC PARA MODIFICAR LOS ESTILOS DEL TEXTO MAESTRO</a:t>
            </a:r>
          </a:p>
        </p:txBody>
      </p:sp>
      <p:sp>
        <p:nvSpPr>
          <p:cNvPr id="18" name="Marcador de texto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es-ES" noProof="0"/>
              <a:t>HAGA CLIC PARA MODIFICAR LOS ESTILOS DEL TEXTO MAESTRO</a:t>
            </a:r>
          </a:p>
        </p:txBody>
      </p:sp>
      <p:sp>
        <p:nvSpPr>
          <p:cNvPr id="19" name="Marcador de texto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es-ES" noProof="0"/>
              <a:t>HAGA CLIC PARA MODIFICAR LOS ESTILOS DEL TEXTO MAESTRO</a:t>
            </a:r>
          </a:p>
        </p:txBody>
      </p:sp>
      <p:sp>
        <p:nvSpPr>
          <p:cNvPr id="34" name="Marcador de texto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es-ES" noProof="0"/>
              <a:t>Haga clic para modificar los estilos del texto maestro</a:t>
            </a:r>
          </a:p>
        </p:txBody>
      </p:sp>
      <p:sp>
        <p:nvSpPr>
          <p:cNvPr id="35" name="Marcador de texto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es-ES" noProof="0"/>
              <a:t>Haga clic para modificar los estilos del texto maestro</a:t>
            </a:r>
          </a:p>
        </p:txBody>
      </p:sp>
      <p:sp>
        <p:nvSpPr>
          <p:cNvPr id="36" name="Marcador de texto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es-ES" noProof="0"/>
              <a:t>Haga clic para modificar los estilos del texto maestro</a:t>
            </a:r>
          </a:p>
        </p:txBody>
      </p:sp>
      <p:sp>
        <p:nvSpPr>
          <p:cNvPr id="37" name="Marcador de texto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es-ES" noProof="0"/>
              <a:t>Haga clic para modificar los estilos del texto maestro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 rtlCol="0"/>
          <a:lstStyle>
            <a:lvl1pPr>
              <a:defRPr sz="900"/>
            </a:lvl1pPr>
          </a:lstStyle>
          <a:p>
            <a:pPr algn="l" rtl="0"/>
            <a:r>
              <a:rPr lang="es-ES" noProof="0"/>
              <a:t>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de contenid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DEL TÍTULO MAESTRO</a:t>
            </a:r>
          </a:p>
        </p:txBody>
      </p:sp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1" name="Marcador de texto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AGREGAR UN SUBTÍTULO</a:t>
            </a:r>
          </a:p>
        </p:txBody>
      </p:sp>
      <p:sp>
        <p:nvSpPr>
          <p:cNvPr id="32" name="Marcador de texto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3" name="Marcador de texto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AGREGAR UN SUBTÍTULO</a:t>
            </a:r>
          </a:p>
        </p:txBody>
      </p:sp>
      <p:sp>
        <p:nvSpPr>
          <p:cNvPr id="34" name="Marcador de texto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AGREGAR UN SUBTÍTULO</a:t>
            </a:r>
          </a:p>
        </p:txBody>
      </p:sp>
      <p:sp>
        <p:nvSpPr>
          <p:cNvPr id="13" name="Marcador de texto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de contenido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DEL TÍTULO MAESTRO</a:t>
            </a:r>
          </a:p>
        </p:txBody>
      </p:sp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8" name="Marcador de texto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9" name="Marcador de texto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0" name="Marcador de texto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3" name="Marcador de texto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4" name="Marcador de texto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ció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fecha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10" name="Marcador de pie de página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11" name="Marcador de número de diapositiva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lto de secció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DEL TÍTULO MAESTRO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texto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2" name="Marcador de texto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4" name="Marcador de texto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6" name="Marcador de texto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7" name="Marcador de fecha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18" name="Marcador de pie de página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19" name="Marcador de número de diapositiva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tr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 EL TEXTO MAESTRO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EDITAR EL TEXTO MAESTRO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 EL TEXTO MAESTRO</a:t>
            </a:r>
          </a:p>
        </p:txBody>
      </p:sp>
      <p:sp>
        <p:nvSpPr>
          <p:cNvPr id="22" name="Marcador de contenid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79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0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2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 rtlCol="0"/>
          <a:lstStyle/>
          <a:p>
            <a:pPr rtl="0"/>
            <a:r>
              <a:rPr lang="es-ES" sz="5400" dirty="0"/>
              <a:t>Historia y Evolución de </a:t>
            </a:r>
            <a:r>
              <a:rPr lang="es-ES" sz="5400" dirty="0">
                <a:solidFill>
                  <a:schemeClr val="accent2"/>
                </a:solidFill>
              </a:rPr>
              <a:t>internet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Autofit/>
          </a:bodyPr>
          <a:lstStyle/>
          <a:p>
            <a:pPr rtl="0"/>
            <a:r>
              <a:rPr lang="es-ES" sz="2400" dirty="0"/>
              <a:t>Ismael Bachaou Sevilla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369" y="136525"/>
            <a:ext cx="6175169" cy="1325563"/>
          </a:xfrm>
        </p:spPr>
        <p:txBody>
          <a:bodyPr lIns="0" rtlCol="0">
            <a:normAutofit/>
          </a:bodyPr>
          <a:lstStyle/>
          <a:p>
            <a:pPr rtl="0"/>
            <a:r>
              <a:rPr lang="es-ES" sz="4000" dirty="0"/>
              <a:t>Progreso exponencial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088B044-C125-4F21-B6E1-ECBEB976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10</a:t>
            </a:fld>
            <a:endParaRPr lang="es-ES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98F823A-E7BB-4668-930B-C119B7771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178143" y="0"/>
            <a:ext cx="2013857" cy="1415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5173C4F3-0B20-4720-9910-82CE4DCE4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752114" y="0"/>
            <a:ext cx="3439886" cy="576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Gráfico 21">
            <a:extLst>
              <a:ext uri="{FF2B5EF4-FFF2-40B4-BE49-F238E27FC236}">
                <a16:creationId xmlns:a16="http://schemas.microsoft.com/office/drawing/2014/main" id="{5D565814-EBBD-6E8E-8D5F-922A4C0FCD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8527067"/>
              </p:ext>
            </p:extLst>
          </p:nvPr>
        </p:nvGraphicFramePr>
        <p:xfrm>
          <a:off x="838200" y="1256145"/>
          <a:ext cx="10365509" cy="52367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68426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414" y="175081"/>
            <a:ext cx="6175169" cy="1325563"/>
          </a:xfrm>
        </p:spPr>
        <p:txBody>
          <a:bodyPr lIns="0" rtlCol="0">
            <a:normAutofit/>
          </a:bodyPr>
          <a:lstStyle/>
          <a:p>
            <a:pPr rtl="0"/>
            <a:r>
              <a:rPr lang="es-ES" sz="4000" dirty="0"/>
              <a:t>Progreso exponencial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088B044-C125-4F21-B6E1-ECBEB976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11</a:t>
            </a:fld>
            <a:endParaRPr lang="es-ES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98F823A-E7BB-4668-930B-C119B7771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178143" y="0"/>
            <a:ext cx="2013857" cy="1415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5173C4F3-0B20-4720-9910-82CE4DCE4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752114" y="0"/>
            <a:ext cx="3439886" cy="576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3AB2830C-4488-A226-FF97-B2145A460E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9287000"/>
              </p:ext>
            </p:extLst>
          </p:nvPr>
        </p:nvGraphicFramePr>
        <p:xfrm>
          <a:off x="1256145" y="1500644"/>
          <a:ext cx="9679709" cy="51698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6ED43D3A-F66A-1B7F-D7E8-35AD1E466E4B}"/>
              </a:ext>
            </a:extLst>
          </p:cNvPr>
          <p:cNvSpPr txBox="1"/>
          <p:nvPr/>
        </p:nvSpPr>
        <p:spPr>
          <a:xfrm>
            <a:off x="5716814" y="2075260"/>
            <a:ext cx="3035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prstClr val="white">
                    <a:lumMod val="85000"/>
                  </a:prstClr>
                </a:solidFill>
              </a:rPr>
              <a:t>Primer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2000" dirty="0">
                <a:solidFill>
                  <a:prstClr val="white">
                    <a:lumMod val="85000"/>
                  </a:prstClr>
                </a:solidFill>
              </a:rPr>
              <a:t>navegador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2000" dirty="0">
                <a:solidFill>
                  <a:prstClr val="white">
                    <a:lumMod val="85000"/>
                  </a:prstClr>
                </a:solidFill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596301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571235"/>
            <a:ext cx="5522751" cy="1715531"/>
          </a:xfrm>
        </p:spPr>
        <p:txBody>
          <a:bodyPr rtlCol="0"/>
          <a:lstStyle/>
          <a:p>
            <a:pPr rtl="0"/>
            <a:r>
              <a:rPr lang="es-ES" sz="4400" dirty="0"/>
              <a:t>Evolución de Internet</a:t>
            </a:r>
          </a:p>
        </p:txBody>
      </p:sp>
    </p:spTree>
    <p:extLst>
      <p:ext uri="{BB962C8B-B14F-4D97-AF65-F5344CB8AC3E}">
        <p14:creationId xmlns:p14="http://schemas.microsoft.com/office/powerpoint/2010/main" val="1956539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403" y="340670"/>
            <a:ext cx="3520318" cy="534666"/>
          </a:xfrm>
        </p:spPr>
        <p:txBody>
          <a:bodyPr rtlCol="0" anchor="t"/>
          <a:lstStyle/>
          <a:p>
            <a:pPr rtl="0"/>
            <a:r>
              <a:rPr lang="es-ES" dirty="0"/>
              <a:t>Primeros pasos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53886" y="1064418"/>
            <a:ext cx="5111750" cy="1525588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 rtl="0"/>
            <a:r>
              <a:rPr lang="es-ES" sz="2000" noProof="1"/>
              <a:t>En los años posteriores aparece </a:t>
            </a:r>
            <a:r>
              <a:rPr lang="es-ES" sz="2000" noProof="1">
                <a:solidFill>
                  <a:schemeClr val="accent2"/>
                </a:solidFill>
              </a:rPr>
              <a:t>HTTP</a:t>
            </a:r>
            <a:r>
              <a:rPr lang="es-ES" sz="2000" noProof="1"/>
              <a:t>, un protocolo de transferencia de Hipertextos, formados con una herramienta conocida como </a:t>
            </a:r>
            <a:r>
              <a:rPr lang="es-ES" sz="2000" noProof="1">
                <a:solidFill>
                  <a:schemeClr val="accent2"/>
                </a:solidFill>
              </a:rPr>
              <a:t>HTML</a:t>
            </a:r>
            <a:r>
              <a:rPr lang="es-ES" sz="2000" noProof="1"/>
              <a:t> a los cuales se les referencia mediante un Localizador Uniforme de Recursos o </a:t>
            </a:r>
            <a:r>
              <a:rPr lang="es-ES" sz="2000" noProof="1">
                <a:solidFill>
                  <a:schemeClr val="accent2"/>
                </a:solidFill>
              </a:rPr>
              <a:t>URL</a:t>
            </a:r>
            <a:r>
              <a:rPr lang="es-ES" sz="2000" noProof="1"/>
              <a:t>.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13</a:t>
            </a:fld>
            <a:endParaRPr lang="es-ES" dirty="0"/>
          </a:p>
        </p:txBody>
      </p:sp>
      <p:sp>
        <p:nvSpPr>
          <p:cNvPr id="7" name="AutoShape 2" descr="Uno de los primeros navegadores de internet, sin interfaz gráfica.">
            <a:extLst>
              <a:ext uri="{FF2B5EF4-FFF2-40B4-BE49-F238E27FC236}">
                <a16:creationId xmlns:a16="http://schemas.microsoft.com/office/drawing/2014/main" id="{DB661A99-3F58-4776-D28D-E9960FDAA4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8D47B99C-4485-BDFF-9C40-AE76959E46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1" name="Imagen 10" descr="Texto&#10;&#10;Descripción generada automáticamente">
            <a:extLst>
              <a:ext uri="{FF2B5EF4-FFF2-40B4-BE49-F238E27FC236}">
                <a16:creationId xmlns:a16="http://schemas.microsoft.com/office/drawing/2014/main" id="{CE5CBB87-C1C1-AFC4-3AFE-D8DD52194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006" y="2779088"/>
            <a:ext cx="6044794" cy="3839653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dkEdge">
            <a:bevelB prst="relaxedInset"/>
          </a:sp3d>
        </p:spPr>
      </p:pic>
    </p:spTree>
    <p:extLst>
      <p:ext uri="{BB962C8B-B14F-4D97-AF65-F5344CB8AC3E}">
        <p14:creationId xmlns:p14="http://schemas.microsoft.com/office/powerpoint/2010/main" val="2277741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403" y="340670"/>
            <a:ext cx="3520318" cy="534666"/>
          </a:xfrm>
        </p:spPr>
        <p:txBody>
          <a:bodyPr rtlCol="0" anchor="t"/>
          <a:lstStyle/>
          <a:p>
            <a:pPr rtl="0"/>
            <a:r>
              <a:rPr lang="es-ES" dirty="0"/>
              <a:t>Primeros pasos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4250" y="976037"/>
            <a:ext cx="5111750" cy="1525588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 rtl="0"/>
            <a:r>
              <a:rPr lang="es-ES" sz="2000" noProof="1"/>
              <a:t>El creador de estos tres </a:t>
            </a:r>
            <a:r>
              <a:rPr lang="es-ES" sz="2000" noProof="1">
                <a:solidFill>
                  <a:schemeClr val="accent2"/>
                </a:solidFill>
              </a:rPr>
              <a:t>pilares</a:t>
            </a:r>
            <a:r>
              <a:rPr lang="es-ES" sz="2000" noProof="1"/>
              <a:t> de internet es </a:t>
            </a:r>
            <a:r>
              <a:rPr lang="es-ES" sz="2000" noProof="1">
                <a:solidFill>
                  <a:schemeClr val="accent2"/>
                </a:solidFill>
              </a:rPr>
              <a:t>Tim Berners-Lee</a:t>
            </a:r>
            <a:r>
              <a:rPr lang="es-ES" sz="2000" noProof="1"/>
              <a:t>, quien también fue el primero en </a:t>
            </a:r>
            <a:r>
              <a:rPr lang="es-ES" sz="2000" noProof="1">
                <a:solidFill>
                  <a:schemeClr val="accent2"/>
                </a:solidFill>
              </a:rPr>
              <a:t>publicar</a:t>
            </a:r>
            <a:r>
              <a:rPr lang="es-ES" sz="2000" noProof="1"/>
              <a:t> una web tal y como hoy la conocemos en la red.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14</a:t>
            </a:fld>
            <a:endParaRPr lang="es-ES" dirty="0"/>
          </a:p>
        </p:txBody>
      </p:sp>
      <p:sp>
        <p:nvSpPr>
          <p:cNvPr id="7" name="AutoShape 2" descr="Uno de los primeros navegadores de internet, sin interfaz gráfica.">
            <a:extLst>
              <a:ext uri="{FF2B5EF4-FFF2-40B4-BE49-F238E27FC236}">
                <a16:creationId xmlns:a16="http://schemas.microsoft.com/office/drawing/2014/main" id="{DB661A99-3F58-4776-D28D-E9960FDAA4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8D47B99C-4485-BDFF-9C40-AE76959E46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5" name="Imagen 4" descr="Un hombre con una computadora&#10;&#10;Descripción generada automáticamente">
            <a:extLst>
              <a:ext uri="{FF2B5EF4-FFF2-40B4-BE49-F238E27FC236}">
                <a16:creationId xmlns:a16="http://schemas.microsoft.com/office/drawing/2014/main" id="{B096D8A0-431B-7025-5602-8CA0DA3BB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562" y="2360147"/>
            <a:ext cx="6248620" cy="417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005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403" y="340670"/>
            <a:ext cx="3520318" cy="534666"/>
          </a:xfrm>
        </p:spPr>
        <p:txBody>
          <a:bodyPr rtlCol="0" anchor="t"/>
          <a:lstStyle/>
          <a:p>
            <a:pPr rtl="0"/>
            <a:r>
              <a:rPr lang="es-ES" dirty="0"/>
              <a:t>Primeros pasos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4250" y="976037"/>
            <a:ext cx="5111750" cy="1525588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 rtl="0"/>
            <a:r>
              <a:rPr lang="es-ES" sz="2000" noProof="1"/>
              <a:t>Además de crear el </a:t>
            </a:r>
            <a:r>
              <a:rPr lang="es-ES" sz="2000" noProof="1">
                <a:solidFill>
                  <a:schemeClr val="accent2"/>
                </a:solidFill>
              </a:rPr>
              <a:t>primer</a:t>
            </a:r>
            <a:r>
              <a:rPr lang="es-ES" sz="2000" noProof="1"/>
              <a:t> navegador con una </a:t>
            </a:r>
            <a:r>
              <a:rPr lang="es-ES" sz="2000" noProof="1">
                <a:solidFill>
                  <a:schemeClr val="accent2"/>
                </a:solidFill>
              </a:rPr>
              <a:t>interfaz gráfica </a:t>
            </a:r>
            <a:r>
              <a:rPr lang="es-ES" sz="2000" noProof="1"/>
              <a:t>muy básica.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15</a:t>
            </a:fld>
            <a:endParaRPr lang="es-ES" dirty="0"/>
          </a:p>
        </p:txBody>
      </p:sp>
      <p:sp>
        <p:nvSpPr>
          <p:cNvPr id="7" name="AutoShape 2" descr="Uno de los primeros navegadores de internet, sin interfaz gráfica.">
            <a:extLst>
              <a:ext uri="{FF2B5EF4-FFF2-40B4-BE49-F238E27FC236}">
                <a16:creationId xmlns:a16="http://schemas.microsoft.com/office/drawing/2014/main" id="{DB661A99-3F58-4776-D28D-E9960FDAA4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8D47B99C-4485-BDFF-9C40-AE76959E46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8" name="Imagen 7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7998DC6-FB4D-2316-04A5-A9DEB50AA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789" y="1738831"/>
            <a:ext cx="7964011" cy="4877481"/>
          </a:xfrm>
          <a:prstGeom prst="rect">
            <a:avLst/>
          </a:prstGeom>
          <a:effectLst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522562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883" y="654424"/>
            <a:ext cx="3310082" cy="567168"/>
          </a:xfrm>
        </p:spPr>
        <p:txBody>
          <a:bodyPr rtlCol="0" anchor="t"/>
          <a:lstStyle/>
          <a:p>
            <a:pPr rtl="0"/>
            <a:r>
              <a:rPr lang="es-ES" dirty="0"/>
              <a:t>Modernización</a:t>
            </a:r>
          </a:p>
        </p:txBody>
      </p:sp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42152A75-1CD2-44EC-9374-C83D4604A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16</a:t>
            </a:fld>
            <a:endParaRPr lang="es-ES" dirty="0"/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CC95EA86-7F6F-7298-1762-6C2CED8C5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15922" y="1500589"/>
            <a:ext cx="6215495" cy="1525588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 rtl="0"/>
            <a:r>
              <a:rPr lang="es-ES" noProof="1"/>
              <a:t>En 1993 aparece e</a:t>
            </a:r>
            <a:r>
              <a:rPr lang="es-ES" sz="2000" noProof="1"/>
              <a:t>l </a:t>
            </a:r>
            <a:r>
              <a:rPr lang="es-ES" sz="2000" noProof="1">
                <a:solidFill>
                  <a:schemeClr val="accent2"/>
                </a:solidFill>
              </a:rPr>
              <a:t>Mosaic</a:t>
            </a:r>
            <a:r>
              <a:rPr lang="es-ES" sz="2000" noProof="1"/>
              <a:t>, fue el navegador más </a:t>
            </a:r>
            <a:r>
              <a:rPr lang="es-ES" sz="2000" noProof="1">
                <a:solidFill>
                  <a:schemeClr val="accent2"/>
                </a:solidFill>
              </a:rPr>
              <a:t>popular</a:t>
            </a:r>
            <a:r>
              <a:rPr lang="es-ES" sz="2000" noProof="1"/>
              <a:t> en a principios de los 90, antecesor de </a:t>
            </a:r>
            <a:r>
              <a:rPr lang="es-ES" sz="2000" noProof="1">
                <a:solidFill>
                  <a:schemeClr val="accent2"/>
                </a:solidFill>
              </a:rPr>
              <a:t>Internet Explorer</a:t>
            </a:r>
            <a:r>
              <a:rPr lang="es-ES" sz="2000" noProof="1"/>
              <a:t> y </a:t>
            </a:r>
            <a:r>
              <a:rPr lang="es-ES" sz="2000" noProof="1">
                <a:solidFill>
                  <a:schemeClr val="accent2"/>
                </a:solidFill>
              </a:rPr>
              <a:t>Mozilla</a:t>
            </a:r>
            <a:r>
              <a:rPr lang="es-ES" sz="2000" noProof="1"/>
              <a:t>.</a:t>
            </a:r>
          </a:p>
        </p:txBody>
      </p:sp>
      <p:pic>
        <p:nvPicPr>
          <p:cNvPr id="20" name="Imagen 19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4CF07128-E074-9B58-F15F-3D5431300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583" y="2495918"/>
            <a:ext cx="5729569" cy="4225557"/>
          </a:xfrm>
          <a:prstGeom prst="rect">
            <a:avLst/>
          </a:prstGeom>
          <a:ln>
            <a:gradFill>
              <a:gsLst>
                <a:gs pos="1300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1522155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6774" y="451224"/>
            <a:ext cx="3310082" cy="567168"/>
          </a:xfrm>
        </p:spPr>
        <p:txBody>
          <a:bodyPr rtlCol="0" anchor="t"/>
          <a:lstStyle/>
          <a:p>
            <a:pPr rtl="0"/>
            <a:r>
              <a:rPr lang="es-ES" dirty="0"/>
              <a:t>Modernización</a:t>
            </a:r>
          </a:p>
        </p:txBody>
      </p:sp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42152A75-1CD2-44EC-9374-C83D4604A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17</a:t>
            </a:fld>
            <a:endParaRPr lang="es-ES" dirty="0"/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CC95EA86-7F6F-7298-1762-6C2CED8C5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9236" y="1037503"/>
            <a:ext cx="6629111" cy="1525588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 rtl="0"/>
            <a:r>
              <a:rPr lang="es-ES" noProof="1"/>
              <a:t>A la vez apareció el primer </a:t>
            </a:r>
            <a:r>
              <a:rPr lang="es-ES" noProof="1">
                <a:solidFill>
                  <a:schemeClr val="accent2"/>
                </a:solidFill>
              </a:rPr>
              <a:t>buscador</a:t>
            </a:r>
            <a:r>
              <a:rPr lang="es-ES" noProof="1"/>
              <a:t> de páginas webs conocido como “</a:t>
            </a:r>
            <a:r>
              <a:rPr lang="es-ES" noProof="1">
                <a:solidFill>
                  <a:schemeClr val="accent2"/>
                </a:solidFill>
              </a:rPr>
              <a:t>Wandex</a:t>
            </a:r>
            <a:r>
              <a:rPr lang="es-ES" noProof="1"/>
              <a:t>” usando el primer </a:t>
            </a:r>
            <a:r>
              <a:rPr lang="es-ES" noProof="1">
                <a:solidFill>
                  <a:schemeClr val="accent2"/>
                </a:solidFill>
              </a:rPr>
              <a:t>Web-Crawler</a:t>
            </a:r>
            <a:r>
              <a:rPr lang="es-ES" noProof="1"/>
              <a:t> creado por un estudiante del MIT, </a:t>
            </a:r>
            <a:r>
              <a:rPr lang="es-ES" noProof="1">
                <a:solidFill>
                  <a:schemeClr val="accent2"/>
                </a:solidFill>
              </a:rPr>
              <a:t>Matthew Gray</a:t>
            </a:r>
            <a:r>
              <a:rPr lang="es-ES" noProof="1"/>
              <a:t>,</a:t>
            </a:r>
            <a:r>
              <a:rPr lang="es-ES" noProof="1">
                <a:solidFill>
                  <a:schemeClr val="accent2"/>
                </a:solidFill>
              </a:rPr>
              <a:t> </a:t>
            </a:r>
            <a:r>
              <a:rPr lang="es-ES" noProof="1"/>
              <a:t>generando en consecuencia las primeras webs profundas o “</a:t>
            </a:r>
            <a:r>
              <a:rPr lang="es-ES" noProof="1">
                <a:solidFill>
                  <a:schemeClr val="accent2"/>
                </a:solidFill>
              </a:rPr>
              <a:t>Deep webs</a:t>
            </a:r>
            <a:r>
              <a:rPr lang="es-ES" noProof="1"/>
              <a:t>”.</a:t>
            </a:r>
            <a:endParaRPr lang="es-ES" sz="2000" noProof="1"/>
          </a:p>
        </p:txBody>
      </p:sp>
      <p:pic>
        <p:nvPicPr>
          <p:cNvPr id="3" name="Imagen 2" descr="Diagrama, Esquemático&#10;&#10;Descripción generada automáticamente">
            <a:extLst>
              <a:ext uri="{FF2B5EF4-FFF2-40B4-BE49-F238E27FC236}">
                <a16:creationId xmlns:a16="http://schemas.microsoft.com/office/drawing/2014/main" id="{BA37F13F-BBB5-0ACC-55FF-CCBE469E0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54" y="2563091"/>
            <a:ext cx="5726545" cy="429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384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3">
            <a:extLst>
              <a:ext uri="{FF2B5EF4-FFF2-40B4-BE49-F238E27FC236}">
                <a16:creationId xmlns:a16="http://schemas.microsoft.com/office/drawing/2014/main" id="{38C443E5-977F-97FC-F441-FA3FE1D68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622587"/>
          </a:xfrm>
        </p:spPr>
        <p:txBody>
          <a:bodyPr rtlCol="0" anchor="t"/>
          <a:lstStyle/>
          <a:p>
            <a:pPr rtl="0"/>
            <a:r>
              <a:rPr lang="es-ES" dirty="0"/>
              <a:t>popularización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18</a:t>
            </a:fld>
            <a:endParaRPr lang="es-ES" dirty="0"/>
          </a:p>
        </p:txBody>
      </p: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9C41ED0A-6EA9-8374-B01B-E737908C32A8}"/>
              </a:ext>
            </a:extLst>
          </p:cNvPr>
          <p:cNvSpPr txBox="1">
            <a:spLocks/>
          </p:cNvSpPr>
          <p:nvPr/>
        </p:nvSpPr>
        <p:spPr>
          <a:xfrm>
            <a:off x="632401" y="1845951"/>
            <a:ext cx="5811981" cy="14193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sz="2000" noProof="1"/>
              <a:t>En </a:t>
            </a:r>
            <a:r>
              <a:rPr lang="es-ES" sz="2000" noProof="1">
                <a:solidFill>
                  <a:schemeClr val="accent2"/>
                </a:solidFill>
              </a:rPr>
              <a:t>1998</a:t>
            </a:r>
            <a:r>
              <a:rPr lang="es-ES" sz="2000" noProof="1"/>
              <a:t> aparece el motor de búsqueda </a:t>
            </a:r>
            <a:r>
              <a:rPr lang="es-ES" sz="2000" noProof="1">
                <a:solidFill>
                  <a:srgbClr val="0086F9"/>
                </a:solidFill>
              </a:rPr>
              <a:t>G</a:t>
            </a:r>
            <a:r>
              <a:rPr lang="es-ES" sz="2000" noProof="1">
                <a:solidFill>
                  <a:srgbClr val="FE3E31"/>
                </a:solidFill>
              </a:rPr>
              <a:t>o</a:t>
            </a:r>
            <a:r>
              <a:rPr lang="es-ES" sz="2000" noProof="1">
                <a:solidFill>
                  <a:srgbClr val="FFBE00"/>
                </a:solidFill>
              </a:rPr>
              <a:t>o</a:t>
            </a:r>
            <a:r>
              <a:rPr lang="es-ES" sz="2000" noProof="1">
                <a:solidFill>
                  <a:srgbClr val="0086F9"/>
                </a:solidFill>
              </a:rPr>
              <a:t>g</a:t>
            </a:r>
            <a:r>
              <a:rPr lang="es-ES" sz="2000" noProof="1">
                <a:solidFill>
                  <a:srgbClr val="01AB4B"/>
                </a:solidFill>
              </a:rPr>
              <a:t>l</a:t>
            </a:r>
            <a:r>
              <a:rPr lang="es-ES" sz="2000" noProof="1">
                <a:solidFill>
                  <a:srgbClr val="FF4131"/>
                </a:solidFill>
              </a:rPr>
              <a:t>e </a:t>
            </a:r>
            <a:r>
              <a:rPr lang="es-ES" sz="2000" noProof="1"/>
              <a:t>y con más de </a:t>
            </a:r>
            <a:r>
              <a:rPr lang="es-ES" sz="2000" noProof="1">
                <a:solidFill>
                  <a:schemeClr val="accent2"/>
                </a:solidFill>
              </a:rPr>
              <a:t>10 millones </a:t>
            </a:r>
            <a:r>
              <a:rPr lang="es-ES" sz="2000" noProof="1"/>
              <a:t>de ordenadores conectados a </a:t>
            </a:r>
            <a:r>
              <a:rPr lang="es-ES" sz="2000" noProof="1">
                <a:solidFill>
                  <a:schemeClr val="accent2"/>
                </a:solidFill>
              </a:rPr>
              <a:t>internet</a:t>
            </a:r>
            <a:r>
              <a:rPr lang="es-ES" sz="2000" noProof="1"/>
              <a:t>, su popularidad creció </a:t>
            </a:r>
            <a:r>
              <a:rPr lang="es-ES" sz="2000" noProof="1">
                <a:solidFill>
                  <a:schemeClr val="accent2"/>
                </a:solidFill>
              </a:rPr>
              <a:t>rápidamente</a:t>
            </a:r>
            <a:r>
              <a:rPr lang="es-ES" sz="2000" noProof="1"/>
              <a:t>.</a:t>
            </a:r>
            <a:endParaRPr lang="es-ES" sz="2000" noProof="1">
              <a:solidFill>
                <a:srgbClr val="FF413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8A002D1-DBCC-6D00-7D1A-B40F066DF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016" y="1899612"/>
            <a:ext cx="4542583" cy="3663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Marcador de contenido 2">
            <a:extLst>
              <a:ext uri="{FF2B5EF4-FFF2-40B4-BE49-F238E27FC236}">
                <a16:creationId xmlns:a16="http://schemas.microsoft.com/office/drawing/2014/main" id="{E69296E2-62DF-042F-A73C-AD89DFA64E45}"/>
              </a:ext>
            </a:extLst>
          </p:cNvPr>
          <p:cNvSpPr txBox="1">
            <a:spLocks/>
          </p:cNvSpPr>
          <p:nvPr/>
        </p:nvSpPr>
        <p:spPr>
          <a:xfrm>
            <a:off x="632400" y="4143616"/>
            <a:ext cx="5811981" cy="14193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sz="2000" noProof="1"/>
              <a:t>Popularidad que consiguió en parte a su </a:t>
            </a:r>
            <a:r>
              <a:rPr lang="es-ES" sz="2000" noProof="1">
                <a:solidFill>
                  <a:schemeClr val="accent2"/>
                </a:solidFill>
              </a:rPr>
              <a:t>algoritmo</a:t>
            </a:r>
            <a:r>
              <a:rPr lang="es-ES" sz="2000" noProof="1"/>
              <a:t> de búsqueda “</a:t>
            </a:r>
            <a:r>
              <a:rPr lang="es-ES" sz="2000" noProof="1">
                <a:solidFill>
                  <a:schemeClr val="accent2"/>
                </a:solidFill>
              </a:rPr>
              <a:t>PageRank</a:t>
            </a:r>
            <a:r>
              <a:rPr lang="es-ES" sz="2000" noProof="1"/>
              <a:t>”.</a:t>
            </a:r>
            <a:endParaRPr lang="es-ES" sz="2000" noProof="1">
              <a:solidFill>
                <a:srgbClr val="FF41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497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64BC4F-3D59-464A-857E-6F155B368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445" y="472555"/>
            <a:ext cx="5356153" cy="729492"/>
          </a:xfrm>
        </p:spPr>
        <p:txBody>
          <a:bodyPr rtlCol="0">
            <a:normAutofit/>
          </a:bodyPr>
          <a:lstStyle/>
          <a:p>
            <a:pPr rtl="0"/>
            <a:r>
              <a:rPr lang="es-ES" sz="3200" dirty="0"/>
              <a:t>Popularización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BC02F21-4E3C-469E-B11C-921423108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19</a:t>
            </a:fld>
            <a:endParaRPr lang="es-ES"/>
          </a:p>
        </p:txBody>
      </p: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5E18BE2B-FC39-FB01-0097-ECDBB001886D}"/>
              </a:ext>
            </a:extLst>
          </p:cNvPr>
          <p:cNvSpPr txBox="1">
            <a:spLocks/>
          </p:cNvSpPr>
          <p:nvPr/>
        </p:nvSpPr>
        <p:spPr>
          <a:xfrm>
            <a:off x="3280530" y="2895783"/>
            <a:ext cx="5811981" cy="14193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sz="2400" noProof="1"/>
              <a:t>Tras el éxito de </a:t>
            </a:r>
            <a:r>
              <a:rPr lang="es-ES" sz="2400" noProof="1">
                <a:solidFill>
                  <a:srgbClr val="0086F9"/>
                </a:solidFill>
              </a:rPr>
              <a:t>G</a:t>
            </a:r>
            <a:r>
              <a:rPr lang="es-ES" sz="2400" noProof="1">
                <a:solidFill>
                  <a:srgbClr val="FE3E31"/>
                </a:solidFill>
              </a:rPr>
              <a:t>o</a:t>
            </a:r>
            <a:r>
              <a:rPr lang="es-ES" sz="2400" noProof="1">
                <a:solidFill>
                  <a:srgbClr val="FFBE00"/>
                </a:solidFill>
              </a:rPr>
              <a:t>o</a:t>
            </a:r>
            <a:r>
              <a:rPr lang="es-ES" sz="2400" noProof="1">
                <a:solidFill>
                  <a:srgbClr val="0086F9"/>
                </a:solidFill>
              </a:rPr>
              <a:t>g</a:t>
            </a:r>
            <a:r>
              <a:rPr lang="es-ES" sz="2400" noProof="1">
                <a:solidFill>
                  <a:srgbClr val="01AB4B"/>
                </a:solidFill>
              </a:rPr>
              <a:t>l</a:t>
            </a:r>
            <a:r>
              <a:rPr lang="es-ES" sz="2400" noProof="1">
                <a:solidFill>
                  <a:srgbClr val="FF4131"/>
                </a:solidFill>
              </a:rPr>
              <a:t>e </a:t>
            </a:r>
            <a:r>
              <a:rPr lang="es-ES" sz="2400" noProof="1"/>
              <a:t>nacieron muchas otras webs que hoy consideramos </a:t>
            </a:r>
            <a:r>
              <a:rPr lang="es-ES" sz="2400" noProof="1">
                <a:solidFill>
                  <a:schemeClr val="accent2"/>
                </a:solidFill>
              </a:rPr>
              <a:t>parte esencial </a:t>
            </a:r>
            <a:r>
              <a:rPr lang="es-ES" sz="2400" noProof="1"/>
              <a:t>de internet y ayudaron enormemente a su </a:t>
            </a:r>
            <a:r>
              <a:rPr lang="es-ES" sz="2400" noProof="1">
                <a:solidFill>
                  <a:schemeClr val="accent2"/>
                </a:solidFill>
              </a:rPr>
              <a:t>popularización</a:t>
            </a:r>
            <a:r>
              <a:rPr lang="es-ES" sz="2400" noProof="1"/>
              <a:t>. </a:t>
            </a:r>
          </a:p>
        </p:txBody>
      </p:sp>
      <p:pic>
        <p:nvPicPr>
          <p:cNvPr id="29" name="Imagen 28" descr="Logotipo&#10;&#10;Descripción generada automáticamente">
            <a:extLst>
              <a:ext uri="{FF2B5EF4-FFF2-40B4-BE49-F238E27FC236}">
                <a16:creationId xmlns:a16="http://schemas.microsoft.com/office/drawing/2014/main" id="{803D6970-4144-BDF1-BC14-5990A5E31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23741">
            <a:off x="765073" y="1033565"/>
            <a:ext cx="3325265" cy="1870461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E0D6B007-67FF-AE4A-8041-6F8312B6E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12968">
            <a:off x="923065" y="4492943"/>
            <a:ext cx="1825170" cy="1825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685D947E-BA1A-6256-27CB-87A13D0B6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46670">
            <a:off x="8610600" y="1632077"/>
            <a:ext cx="3128817" cy="94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52DC46E6-25C1-C85C-61BB-BF0139138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59503">
            <a:off x="5149444" y="4936980"/>
            <a:ext cx="1725586" cy="141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6EF31865-3EDB-8EC4-D04C-50865C18F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73575">
            <a:off x="8744439" y="4730264"/>
            <a:ext cx="2475521" cy="104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90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230286"/>
            <a:ext cx="8421688" cy="1325563"/>
          </a:xfrm>
        </p:spPr>
        <p:txBody>
          <a:bodyPr rtlCol="0">
            <a:normAutofit/>
          </a:bodyPr>
          <a:lstStyle/>
          <a:p>
            <a:pPr rtl="0"/>
            <a:r>
              <a:rPr lang="es-ES" sz="5400" dirty="0"/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16536" y="1786084"/>
            <a:ext cx="4031945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 rtl="0"/>
            <a:r>
              <a:rPr lang="es-ES" sz="2800" dirty="0"/>
              <a:t>¿Qué es internet?</a:t>
            </a:r>
          </a:p>
        </p:txBody>
      </p:sp>
      <p:sp>
        <p:nvSpPr>
          <p:cNvPr id="82" name="Marcador de número de diapositiva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2</a:t>
            </a:fld>
            <a:endParaRPr lang="es-ES"/>
          </a:p>
        </p:txBody>
      </p:sp>
      <p:sp>
        <p:nvSpPr>
          <p:cNvPr id="28" name="Marcador de contenido 2">
            <a:extLst>
              <a:ext uri="{FF2B5EF4-FFF2-40B4-BE49-F238E27FC236}">
                <a16:creationId xmlns:a16="http://schemas.microsoft.com/office/drawing/2014/main" id="{A26329F0-406A-C97A-3D28-CEE57B71962B}"/>
              </a:ext>
            </a:extLst>
          </p:cNvPr>
          <p:cNvSpPr txBox="1">
            <a:spLocks/>
          </p:cNvSpPr>
          <p:nvPr/>
        </p:nvSpPr>
        <p:spPr>
          <a:xfrm>
            <a:off x="3316535" y="2579143"/>
            <a:ext cx="5558923" cy="36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2800" dirty="0"/>
              <a:t>¿Cómo nace una red de redes?</a:t>
            </a:r>
          </a:p>
        </p:txBody>
      </p:sp>
      <p:sp>
        <p:nvSpPr>
          <p:cNvPr id="29" name="Marcador de contenido 2">
            <a:extLst>
              <a:ext uri="{FF2B5EF4-FFF2-40B4-BE49-F238E27FC236}">
                <a16:creationId xmlns:a16="http://schemas.microsoft.com/office/drawing/2014/main" id="{0269DABF-4B80-BC7D-FC2C-83BC509858C8}"/>
              </a:ext>
            </a:extLst>
          </p:cNvPr>
          <p:cNvSpPr txBox="1">
            <a:spLocks/>
          </p:cNvSpPr>
          <p:nvPr/>
        </p:nvSpPr>
        <p:spPr>
          <a:xfrm>
            <a:off x="3316536" y="3523441"/>
            <a:ext cx="4031945" cy="36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2800" dirty="0"/>
              <a:t>Evolución de Internet:</a:t>
            </a:r>
          </a:p>
        </p:txBody>
      </p:sp>
      <p:sp>
        <p:nvSpPr>
          <p:cNvPr id="30" name="Marcador de contenido 2">
            <a:extLst>
              <a:ext uri="{FF2B5EF4-FFF2-40B4-BE49-F238E27FC236}">
                <a16:creationId xmlns:a16="http://schemas.microsoft.com/office/drawing/2014/main" id="{73C790D9-45C2-5421-5125-1B66AF3EB7C7}"/>
              </a:ext>
            </a:extLst>
          </p:cNvPr>
          <p:cNvSpPr txBox="1">
            <a:spLocks/>
          </p:cNvSpPr>
          <p:nvPr/>
        </p:nvSpPr>
        <p:spPr>
          <a:xfrm>
            <a:off x="5332508" y="4102614"/>
            <a:ext cx="4031945" cy="36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2400" dirty="0"/>
              <a:t>Primeros pasos</a:t>
            </a:r>
          </a:p>
        </p:txBody>
      </p:sp>
      <p:sp>
        <p:nvSpPr>
          <p:cNvPr id="32" name="Marcador de contenido 2">
            <a:extLst>
              <a:ext uri="{FF2B5EF4-FFF2-40B4-BE49-F238E27FC236}">
                <a16:creationId xmlns:a16="http://schemas.microsoft.com/office/drawing/2014/main" id="{BC60C057-8BA6-4174-C8E3-FCDC6F196659}"/>
              </a:ext>
            </a:extLst>
          </p:cNvPr>
          <p:cNvSpPr txBox="1">
            <a:spLocks/>
          </p:cNvSpPr>
          <p:nvPr/>
        </p:nvSpPr>
        <p:spPr>
          <a:xfrm>
            <a:off x="5332508" y="4612472"/>
            <a:ext cx="4031945" cy="36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2400" dirty="0"/>
              <a:t>Modernización</a:t>
            </a:r>
          </a:p>
        </p:txBody>
      </p:sp>
      <p:sp>
        <p:nvSpPr>
          <p:cNvPr id="33" name="Marcador de contenido 2">
            <a:extLst>
              <a:ext uri="{FF2B5EF4-FFF2-40B4-BE49-F238E27FC236}">
                <a16:creationId xmlns:a16="http://schemas.microsoft.com/office/drawing/2014/main" id="{CF4682E4-387E-8390-D801-3233324B45E5}"/>
              </a:ext>
            </a:extLst>
          </p:cNvPr>
          <p:cNvSpPr txBox="1">
            <a:spLocks/>
          </p:cNvSpPr>
          <p:nvPr/>
        </p:nvSpPr>
        <p:spPr>
          <a:xfrm>
            <a:off x="5332507" y="5046912"/>
            <a:ext cx="4031945" cy="36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2400" dirty="0"/>
              <a:t>Popularización</a:t>
            </a:r>
          </a:p>
        </p:txBody>
      </p:sp>
      <p:sp>
        <p:nvSpPr>
          <p:cNvPr id="34" name="Marcador de contenido 2">
            <a:extLst>
              <a:ext uri="{FF2B5EF4-FFF2-40B4-BE49-F238E27FC236}">
                <a16:creationId xmlns:a16="http://schemas.microsoft.com/office/drawing/2014/main" id="{7148DBC3-9B6B-5A74-AD31-BBBE749B49AE}"/>
              </a:ext>
            </a:extLst>
          </p:cNvPr>
          <p:cNvSpPr txBox="1">
            <a:spLocks/>
          </p:cNvSpPr>
          <p:nvPr/>
        </p:nvSpPr>
        <p:spPr>
          <a:xfrm>
            <a:off x="5332506" y="5519068"/>
            <a:ext cx="4031945" cy="36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2400" dirty="0"/>
              <a:t>Futuro</a:t>
            </a:r>
          </a:p>
        </p:txBody>
      </p:sp>
      <p:pic>
        <p:nvPicPr>
          <p:cNvPr id="36" name="Gráfico 35" descr="Insignia 1 con relleno sólido">
            <a:extLst>
              <a:ext uri="{FF2B5EF4-FFF2-40B4-BE49-F238E27FC236}">
                <a16:creationId xmlns:a16="http://schemas.microsoft.com/office/drawing/2014/main" id="{6BA9603C-51A3-3731-AAC5-C401CDB12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20534" y="1741181"/>
            <a:ext cx="596001" cy="596001"/>
          </a:xfrm>
          <a:prstGeom prst="rect">
            <a:avLst/>
          </a:prstGeom>
        </p:spPr>
      </p:pic>
      <p:pic>
        <p:nvPicPr>
          <p:cNvPr id="26" name="Gráfico 25" descr="Ethernet contorno">
            <a:extLst>
              <a:ext uri="{FF2B5EF4-FFF2-40B4-BE49-F238E27FC236}">
                <a16:creationId xmlns:a16="http://schemas.microsoft.com/office/drawing/2014/main" id="{4D940750-9993-F3A7-B76B-013B5E02CA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79655" y="4101533"/>
            <a:ext cx="452851" cy="452851"/>
          </a:xfrm>
          <a:prstGeom prst="rect">
            <a:avLst/>
          </a:prstGeom>
        </p:spPr>
      </p:pic>
      <p:pic>
        <p:nvPicPr>
          <p:cNvPr id="37" name="Gráfico 36" descr="Insignia con relleno sólido">
            <a:extLst>
              <a:ext uri="{FF2B5EF4-FFF2-40B4-BE49-F238E27FC236}">
                <a16:creationId xmlns:a16="http://schemas.microsoft.com/office/drawing/2014/main" id="{B6199F49-300A-40E5-91CA-6BB8A32AA8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20534" y="2574168"/>
            <a:ext cx="596001" cy="596001"/>
          </a:xfrm>
          <a:prstGeom prst="rect">
            <a:avLst/>
          </a:prstGeom>
        </p:spPr>
      </p:pic>
      <p:pic>
        <p:nvPicPr>
          <p:cNvPr id="39" name="Gráfico 38" descr="Insignia 3 con relleno sólido">
            <a:extLst>
              <a:ext uri="{FF2B5EF4-FFF2-40B4-BE49-F238E27FC236}">
                <a16:creationId xmlns:a16="http://schemas.microsoft.com/office/drawing/2014/main" id="{6856C8E7-7F7D-DE1B-E105-471A32C869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20534" y="3429000"/>
            <a:ext cx="596001" cy="596001"/>
          </a:xfrm>
          <a:prstGeom prst="rect">
            <a:avLst/>
          </a:prstGeom>
        </p:spPr>
      </p:pic>
      <p:pic>
        <p:nvPicPr>
          <p:cNvPr id="46" name="Gráfico 45" descr="Ethernet contorno">
            <a:extLst>
              <a:ext uri="{FF2B5EF4-FFF2-40B4-BE49-F238E27FC236}">
                <a16:creationId xmlns:a16="http://schemas.microsoft.com/office/drawing/2014/main" id="{CFE20F3D-CD18-1060-F80C-72207B27EF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79655" y="4597214"/>
            <a:ext cx="452851" cy="452851"/>
          </a:xfrm>
          <a:prstGeom prst="rect">
            <a:avLst/>
          </a:prstGeom>
        </p:spPr>
      </p:pic>
      <p:pic>
        <p:nvPicPr>
          <p:cNvPr id="47" name="Gráfico 46" descr="Ethernet contorno">
            <a:extLst>
              <a:ext uri="{FF2B5EF4-FFF2-40B4-BE49-F238E27FC236}">
                <a16:creationId xmlns:a16="http://schemas.microsoft.com/office/drawing/2014/main" id="{E44C5E95-613E-B71E-6092-3F8B91F7B5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79653" y="5035685"/>
            <a:ext cx="452851" cy="452851"/>
          </a:xfrm>
          <a:prstGeom prst="rect">
            <a:avLst/>
          </a:prstGeom>
        </p:spPr>
      </p:pic>
      <p:pic>
        <p:nvPicPr>
          <p:cNvPr id="48" name="Gráfico 47" descr="Ethernet contorno">
            <a:extLst>
              <a:ext uri="{FF2B5EF4-FFF2-40B4-BE49-F238E27FC236}">
                <a16:creationId xmlns:a16="http://schemas.microsoft.com/office/drawing/2014/main" id="{B74E1D44-3D8E-EAAF-9F93-F2F73942AB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79653" y="5512081"/>
            <a:ext cx="452851" cy="45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242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3">
            <a:extLst>
              <a:ext uri="{FF2B5EF4-FFF2-40B4-BE49-F238E27FC236}">
                <a16:creationId xmlns:a16="http://schemas.microsoft.com/office/drawing/2014/main" id="{38C443E5-977F-97FC-F441-FA3FE1D68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829" y="394482"/>
            <a:ext cx="8421688" cy="622587"/>
          </a:xfrm>
        </p:spPr>
        <p:txBody>
          <a:bodyPr rtlCol="0" anchor="t"/>
          <a:lstStyle/>
          <a:p>
            <a:pPr rtl="0"/>
            <a:r>
              <a:rPr lang="es-ES" dirty="0"/>
              <a:t>popularización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20</a:t>
            </a:fld>
            <a:endParaRPr lang="es-ES" dirty="0"/>
          </a:p>
        </p:txBody>
      </p: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9C41ED0A-6EA9-8374-B01B-E737908C32A8}"/>
              </a:ext>
            </a:extLst>
          </p:cNvPr>
          <p:cNvSpPr txBox="1">
            <a:spLocks/>
          </p:cNvSpPr>
          <p:nvPr/>
        </p:nvSpPr>
        <p:spPr>
          <a:xfrm>
            <a:off x="1962437" y="1197265"/>
            <a:ext cx="5811981" cy="14193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sz="2000" noProof="1"/>
              <a:t>Todos estos factores hicieron que en </a:t>
            </a:r>
            <a:r>
              <a:rPr lang="es-ES" sz="2000" noProof="1">
                <a:solidFill>
                  <a:schemeClr val="accent2"/>
                </a:solidFill>
              </a:rPr>
              <a:t>2005</a:t>
            </a:r>
            <a:r>
              <a:rPr lang="es-ES" sz="2000" noProof="1"/>
              <a:t> internet albergara </a:t>
            </a:r>
            <a:r>
              <a:rPr lang="es-ES" sz="2000" noProof="1">
                <a:solidFill>
                  <a:schemeClr val="accent2"/>
                </a:solidFill>
              </a:rPr>
              <a:t>1.000 millones </a:t>
            </a:r>
            <a:r>
              <a:rPr lang="es-ES" sz="2000" noProof="1"/>
              <a:t>de usuarios activos y aunque esta cantidad es enorme, no es más que una </a:t>
            </a:r>
            <a:r>
              <a:rPr lang="es-ES" sz="2000" noProof="1">
                <a:solidFill>
                  <a:schemeClr val="accent2"/>
                </a:solidFill>
              </a:rPr>
              <a:t>fracción</a:t>
            </a:r>
            <a:r>
              <a:rPr lang="es-ES" sz="2000" noProof="1"/>
              <a:t> de los usuarios </a:t>
            </a:r>
            <a:r>
              <a:rPr lang="es-ES" sz="2000" noProof="1">
                <a:solidFill>
                  <a:schemeClr val="accent2"/>
                </a:solidFill>
              </a:rPr>
              <a:t>actuales</a:t>
            </a:r>
            <a:r>
              <a:rPr lang="es-ES" sz="2000" noProof="1"/>
              <a:t>.</a:t>
            </a:r>
            <a:endParaRPr lang="es-ES" sz="2000" noProof="1">
              <a:solidFill>
                <a:srgbClr val="FF4131"/>
              </a:solidFill>
            </a:endParaRP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3AB2830C-4488-A226-FF97-B2145A460E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0663676"/>
              </p:ext>
            </p:extLst>
          </p:nvPr>
        </p:nvGraphicFramePr>
        <p:xfrm>
          <a:off x="2438297" y="2477742"/>
          <a:ext cx="8012167" cy="40611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EEFC0D8D-CB0A-48EB-57BD-89ADE85DD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6719" y="3942072"/>
            <a:ext cx="1064160" cy="59859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3868E4C6-A399-1412-3CDA-6730B67A29BC}"/>
              </a:ext>
            </a:extLst>
          </p:cNvPr>
          <p:cNvSpPr txBox="1"/>
          <p:nvPr/>
        </p:nvSpPr>
        <p:spPr>
          <a:xfrm>
            <a:off x="3417558" y="4731388"/>
            <a:ext cx="11821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noProof="1">
                <a:solidFill>
                  <a:srgbClr val="0086F9"/>
                </a:solidFill>
              </a:rPr>
              <a:t>G</a:t>
            </a:r>
            <a:r>
              <a:rPr lang="es-ES" sz="2400" noProof="1">
                <a:solidFill>
                  <a:srgbClr val="FE3E31"/>
                </a:solidFill>
              </a:rPr>
              <a:t>o</a:t>
            </a:r>
            <a:r>
              <a:rPr lang="es-ES" sz="2400" noProof="1">
                <a:solidFill>
                  <a:srgbClr val="FFBE00"/>
                </a:solidFill>
              </a:rPr>
              <a:t>o</a:t>
            </a:r>
            <a:r>
              <a:rPr lang="es-ES" sz="2400" noProof="1">
                <a:solidFill>
                  <a:srgbClr val="0086F9"/>
                </a:solidFill>
              </a:rPr>
              <a:t>g</a:t>
            </a:r>
            <a:r>
              <a:rPr lang="es-ES" sz="2400" noProof="1">
                <a:solidFill>
                  <a:srgbClr val="01AB4B"/>
                </a:solidFill>
              </a:rPr>
              <a:t>l</a:t>
            </a:r>
            <a:r>
              <a:rPr lang="es-ES" sz="2400" noProof="1">
                <a:solidFill>
                  <a:srgbClr val="FF4131"/>
                </a:solidFill>
              </a:rPr>
              <a:t>e</a:t>
            </a:r>
            <a:endParaRPr lang="es-ES" sz="2400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F1944E8-DD02-8168-C568-82D6E00F8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919" y="4043949"/>
            <a:ext cx="813507" cy="81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FFEF2680-5D25-A32E-6CD9-F5DBE6F03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348" y="3576947"/>
            <a:ext cx="121035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067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3">
            <a:extLst>
              <a:ext uri="{FF2B5EF4-FFF2-40B4-BE49-F238E27FC236}">
                <a16:creationId xmlns:a16="http://schemas.microsoft.com/office/drawing/2014/main" id="{38C443E5-977F-97FC-F441-FA3FE1D68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429999"/>
            <a:ext cx="8421688" cy="622587"/>
          </a:xfrm>
        </p:spPr>
        <p:txBody>
          <a:bodyPr rtlCol="0" anchor="t"/>
          <a:lstStyle/>
          <a:p>
            <a:pPr rtl="0"/>
            <a:r>
              <a:rPr lang="es-ES" dirty="0"/>
              <a:t>popularización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21</a:t>
            </a:fld>
            <a:endParaRPr lang="es-ES" dirty="0"/>
          </a:p>
        </p:txBody>
      </p: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9C41ED0A-6EA9-8374-B01B-E737908C32A8}"/>
              </a:ext>
            </a:extLst>
          </p:cNvPr>
          <p:cNvSpPr txBox="1">
            <a:spLocks/>
          </p:cNvSpPr>
          <p:nvPr/>
        </p:nvSpPr>
        <p:spPr>
          <a:xfrm>
            <a:off x="1885156" y="1146761"/>
            <a:ext cx="5811981" cy="14193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sz="2000" noProof="1"/>
              <a:t>Actualmente hay más de </a:t>
            </a:r>
            <a:r>
              <a:rPr lang="es-ES" sz="2000" noProof="1">
                <a:solidFill>
                  <a:schemeClr val="accent2"/>
                </a:solidFill>
              </a:rPr>
              <a:t>5.000 millones </a:t>
            </a:r>
            <a:r>
              <a:rPr lang="es-ES" sz="2000" noProof="1"/>
              <a:t>de usuarios conectados a internet, el </a:t>
            </a:r>
            <a:r>
              <a:rPr lang="es-ES" sz="2000" noProof="1">
                <a:solidFill>
                  <a:schemeClr val="accent2"/>
                </a:solidFill>
              </a:rPr>
              <a:t>62.5%</a:t>
            </a:r>
            <a:r>
              <a:rPr lang="es-ES" sz="2000" noProof="1"/>
              <a:t> de la población. Esto, entre otros muchos factores, es gracias a la aparición de los </a:t>
            </a:r>
            <a:r>
              <a:rPr lang="es-ES" sz="2000" noProof="1">
                <a:solidFill>
                  <a:schemeClr val="accent2"/>
                </a:solidFill>
              </a:rPr>
              <a:t>smartphones</a:t>
            </a:r>
            <a:r>
              <a:rPr lang="es-ES" sz="2000" noProof="1"/>
              <a:t>.</a:t>
            </a:r>
            <a:endParaRPr lang="es-ES" sz="2000" noProof="1">
              <a:solidFill>
                <a:srgbClr val="FF4131"/>
              </a:solidFill>
            </a:endParaRP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3AB2830C-4488-A226-FF97-B2145A460E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2516959"/>
              </p:ext>
            </p:extLst>
          </p:nvPr>
        </p:nvGraphicFramePr>
        <p:xfrm>
          <a:off x="1229374" y="2447636"/>
          <a:ext cx="9468644" cy="41796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8196" name="Picture 4" descr="Download Apple Iphone White Logo Png PNG Image with No Background -  PNGkey.com">
            <a:extLst>
              <a:ext uri="{FF2B5EF4-FFF2-40B4-BE49-F238E27FC236}">
                <a16:creationId xmlns:a16="http://schemas.microsoft.com/office/drawing/2014/main" id="{EB17930D-0692-381D-07F7-2556AE46F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146" y="3321950"/>
            <a:ext cx="908050" cy="109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036F1019-492E-D90D-F936-EA6B21719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712" y="3416125"/>
            <a:ext cx="1090110" cy="109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959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3">
            <a:extLst>
              <a:ext uri="{FF2B5EF4-FFF2-40B4-BE49-F238E27FC236}">
                <a16:creationId xmlns:a16="http://schemas.microsoft.com/office/drawing/2014/main" id="{38C443E5-977F-97FC-F441-FA3FE1D68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429999"/>
            <a:ext cx="8421688" cy="622587"/>
          </a:xfrm>
        </p:spPr>
        <p:txBody>
          <a:bodyPr rtlCol="0" anchor="t"/>
          <a:lstStyle/>
          <a:p>
            <a:pPr rtl="0"/>
            <a:r>
              <a:rPr lang="es-ES" dirty="0"/>
              <a:t>popularización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22</a:t>
            </a:fld>
            <a:endParaRPr lang="es-ES" dirty="0"/>
          </a:p>
        </p:txBody>
      </p: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9C41ED0A-6EA9-8374-B01B-E737908C32A8}"/>
              </a:ext>
            </a:extLst>
          </p:cNvPr>
          <p:cNvSpPr txBox="1">
            <a:spLocks/>
          </p:cNvSpPr>
          <p:nvPr/>
        </p:nvSpPr>
        <p:spPr>
          <a:xfrm>
            <a:off x="1885157" y="1054310"/>
            <a:ext cx="7116834" cy="14193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sz="2000" noProof="1"/>
              <a:t>El uso de internet se ha ido </a:t>
            </a:r>
            <a:r>
              <a:rPr lang="es-ES" sz="2000" noProof="1">
                <a:solidFill>
                  <a:schemeClr val="accent2"/>
                </a:solidFill>
              </a:rPr>
              <a:t>integrando</a:t>
            </a:r>
            <a:r>
              <a:rPr lang="es-ES" sz="2000" noProof="1"/>
              <a:t> en nuestra vida diaría de modo que hoy día, la </a:t>
            </a:r>
            <a:r>
              <a:rPr lang="es-ES" sz="2000" noProof="1">
                <a:solidFill>
                  <a:schemeClr val="accent2"/>
                </a:solidFill>
              </a:rPr>
              <a:t>media</a:t>
            </a:r>
            <a:r>
              <a:rPr lang="es-ES" sz="2000" noProof="1"/>
              <a:t> de uso de internet por usuario ronda las </a:t>
            </a:r>
            <a:r>
              <a:rPr lang="es-ES" sz="2000" noProof="1">
                <a:solidFill>
                  <a:schemeClr val="accent2"/>
                </a:solidFill>
              </a:rPr>
              <a:t>7 horas diarias</a:t>
            </a:r>
            <a:r>
              <a:rPr lang="es-ES" sz="2000" noProof="1"/>
              <a:t>.</a:t>
            </a:r>
            <a:endParaRPr lang="es-ES" sz="2000" noProof="1">
              <a:solidFill>
                <a:srgbClr val="FF4131"/>
              </a:solidFill>
            </a:endParaRPr>
          </a:p>
        </p:txBody>
      </p:sp>
      <p:pic>
        <p:nvPicPr>
          <p:cNvPr id="8196" name="Picture 4" descr="Download Apple Iphone White Logo Png PNG Image with No Background -  PNGkey.com">
            <a:extLst>
              <a:ext uri="{FF2B5EF4-FFF2-40B4-BE49-F238E27FC236}">
                <a16:creationId xmlns:a16="http://schemas.microsoft.com/office/drawing/2014/main" id="{EB17930D-0692-381D-07F7-2556AE46F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4928" y="136525"/>
            <a:ext cx="908050" cy="109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 descr="Imagen que contiene grande, ciudad, puesta de sol, parado&#10;&#10;Descripción generada automáticamente">
            <a:extLst>
              <a:ext uri="{FF2B5EF4-FFF2-40B4-BE49-F238E27FC236}">
                <a16:creationId xmlns:a16="http://schemas.microsoft.com/office/drawing/2014/main" id="{CAE87BE5-0F80-AF8C-1D0C-AC9F903F9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28" y="2198287"/>
            <a:ext cx="10575636" cy="443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46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3">
            <a:extLst>
              <a:ext uri="{FF2B5EF4-FFF2-40B4-BE49-F238E27FC236}">
                <a16:creationId xmlns:a16="http://schemas.microsoft.com/office/drawing/2014/main" id="{38C443E5-977F-97FC-F441-FA3FE1D68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8283" y="370286"/>
            <a:ext cx="8421688" cy="622587"/>
          </a:xfrm>
        </p:spPr>
        <p:txBody>
          <a:bodyPr rtlCol="0" anchor="t"/>
          <a:lstStyle/>
          <a:p>
            <a:pPr rtl="0"/>
            <a:r>
              <a:rPr lang="es-ES" dirty="0"/>
              <a:t>popularización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23</a:t>
            </a:fld>
            <a:endParaRPr lang="es-ES" dirty="0"/>
          </a:p>
        </p:txBody>
      </p: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9C41ED0A-6EA9-8374-B01B-E737908C32A8}"/>
              </a:ext>
            </a:extLst>
          </p:cNvPr>
          <p:cNvSpPr txBox="1">
            <a:spLocks/>
          </p:cNvSpPr>
          <p:nvPr/>
        </p:nvSpPr>
        <p:spPr>
          <a:xfrm>
            <a:off x="1885153" y="858262"/>
            <a:ext cx="8421688" cy="14193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sz="2000" noProof="1"/>
              <a:t>Su popularización es debido a que los </a:t>
            </a:r>
            <a:r>
              <a:rPr lang="es-ES" sz="2000" noProof="1">
                <a:solidFill>
                  <a:schemeClr val="accent2"/>
                </a:solidFill>
              </a:rPr>
              <a:t>usos</a:t>
            </a:r>
            <a:r>
              <a:rPr lang="es-ES" sz="2000" noProof="1"/>
              <a:t> de internet hoy día son </a:t>
            </a:r>
            <a:r>
              <a:rPr lang="es-ES" sz="2000" noProof="1">
                <a:solidFill>
                  <a:schemeClr val="accent2"/>
                </a:solidFill>
              </a:rPr>
              <a:t>infinitos</a:t>
            </a:r>
            <a:r>
              <a:rPr lang="es-ES" sz="2000" noProof="1"/>
              <a:t>, las razones de uso más populares incluyen </a:t>
            </a:r>
            <a:r>
              <a:rPr lang="es-ES" sz="2000" noProof="1">
                <a:solidFill>
                  <a:schemeClr val="accent2"/>
                </a:solidFill>
              </a:rPr>
              <a:t>encontrar información</a:t>
            </a:r>
            <a:r>
              <a:rPr lang="es-ES" sz="2000" noProof="1"/>
              <a:t>, mantener el </a:t>
            </a:r>
            <a:r>
              <a:rPr lang="es-ES" sz="2000" noProof="1">
                <a:solidFill>
                  <a:schemeClr val="accent2"/>
                </a:solidFill>
              </a:rPr>
              <a:t>contacto</a:t>
            </a:r>
            <a:r>
              <a:rPr lang="es-ES" sz="2000" noProof="1"/>
              <a:t> </a:t>
            </a:r>
            <a:r>
              <a:rPr lang="es-ES" sz="2000" noProof="1">
                <a:solidFill>
                  <a:schemeClr val="accent2"/>
                </a:solidFill>
              </a:rPr>
              <a:t>con amigos o familiares </a:t>
            </a:r>
            <a:r>
              <a:rPr lang="es-ES" sz="2000" noProof="1"/>
              <a:t>o el </a:t>
            </a:r>
            <a:r>
              <a:rPr lang="es-ES" sz="2000" noProof="1">
                <a:solidFill>
                  <a:schemeClr val="accent2"/>
                </a:solidFill>
              </a:rPr>
              <a:t>entretenimiento</a:t>
            </a:r>
            <a:r>
              <a:rPr lang="es-ES" sz="2000" noProof="1"/>
              <a:t>.</a:t>
            </a:r>
          </a:p>
        </p:txBody>
      </p:sp>
      <p:pic>
        <p:nvPicPr>
          <p:cNvPr id="8196" name="Picture 4" descr="Download Apple Iphone White Logo Png PNG Image with No Background -  PNGkey.com">
            <a:extLst>
              <a:ext uri="{FF2B5EF4-FFF2-40B4-BE49-F238E27FC236}">
                <a16:creationId xmlns:a16="http://schemas.microsoft.com/office/drawing/2014/main" id="{EB17930D-0692-381D-07F7-2556AE46F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4928" y="136525"/>
            <a:ext cx="908050" cy="109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1DF03EE0-E906-4FBF-1118-74C815BE6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36" y="1714611"/>
            <a:ext cx="12192000" cy="510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59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3">
            <a:extLst>
              <a:ext uri="{FF2B5EF4-FFF2-40B4-BE49-F238E27FC236}">
                <a16:creationId xmlns:a16="http://schemas.microsoft.com/office/drawing/2014/main" id="{38C443E5-977F-97FC-F441-FA3FE1D68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429999"/>
            <a:ext cx="8421688" cy="622587"/>
          </a:xfrm>
        </p:spPr>
        <p:txBody>
          <a:bodyPr rtlCol="0" anchor="t"/>
          <a:lstStyle/>
          <a:p>
            <a:pPr rtl="0"/>
            <a:r>
              <a:rPr lang="es-ES" dirty="0"/>
              <a:t>El futuro de internet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24</a:t>
            </a:fld>
            <a:endParaRPr lang="es-ES" dirty="0"/>
          </a:p>
        </p:txBody>
      </p: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9C41ED0A-6EA9-8374-B01B-E737908C32A8}"/>
              </a:ext>
            </a:extLst>
          </p:cNvPr>
          <p:cNvSpPr txBox="1">
            <a:spLocks/>
          </p:cNvSpPr>
          <p:nvPr/>
        </p:nvSpPr>
        <p:spPr>
          <a:xfrm>
            <a:off x="2537583" y="1052586"/>
            <a:ext cx="7116834" cy="14193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sz="2000" noProof="1"/>
              <a:t>Internet presenta muchos ámbitos en los aplicandolo debidamente pueden llegar a </a:t>
            </a:r>
            <a:r>
              <a:rPr lang="es-ES" sz="2000" noProof="1">
                <a:solidFill>
                  <a:schemeClr val="accent2"/>
                </a:solidFill>
              </a:rPr>
              <a:t>innovar drásticamente </a:t>
            </a:r>
            <a:r>
              <a:rPr lang="es-ES" sz="2000" noProof="1"/>
              <a:t>cualquier tecnología, </a:t>
            </a:r>
            <a:r>
              <a:rPr lang="es-ES" sz="2000" noProof="1">
                <a:solidFill>
                  <a:schemeClr val="accent2"/>
                </a:solidFill>
              </a:rPr>
              <a:t>coches autónomos</a:t>
            </a:r>
            <a:r>
              <a:rPr lang="es-ES" sz="2000" noProof="1"/>
              <a:t>, </a:t>
            </a:r>
            <a:r>
              <a:rPr lang="es-ES" sz="2000" noProof="1">
                <a:solidFill>
                  <a:schemeClr val="accent2"/>
                </a:solidFill>
              </a:rPr>
              <a:t>i</a:t>
            </a:r>
            <a:r>
              <a:rPr lang="es-ES" sz="2000" noProof="1"/>
              <a:t>nteligencia </a:t>
            </a:r>
            <a:r>
              <a:rPr lang="es-ES" sz="2000" noProof="1">
                <a:solidFill>
                  <a:schemeClr val="accent2"/>
                </a:solidFill>
              </a:rPr>
              <a:t>a</a:t>
            </a:r>
            <a:r>
              <a:rPr lang="es-ES" sz="2000" noProof="1"/>
              <a:t>rtificial o </a:t>
            </a:r>
            <a:r>
              <a:rPr lang="es-ES" sz="2000" noProof="1">
                <a:solidFill>
                  <a:schemeClr val="accent2"/>
                </a:solidFill>
              </a:rPr>
              <a:t>monedas virtuales </a:t>
            </a:r>
            <a:r>
              <a:rPr lang="es-ES" sz="2000" noProof="1"/>
              <a:t>son algunos de ellos.</a:t>
            </a:r>
          </a:p>
        </p:txBody>
      </p:sp>
      <p:pic>
        <p:nvPicPr>
          <p:cNvPr id="8196" name="Picture 4" descr="Download Apple Iphone White Logo Png PNG Image with No Background -  PNGkey.com">
            <a:extLst>
              <a:ext uri="{FF2B5EF4-FFF2-40B4-BE49-F238E27FC236}">
                <a16:creationId xmlns:a16="http://schemas.microsoft.com/office/drawing/2014/main" id="{EB17930D-0692-381D-07F7-2556AE46F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4928" y="136525"/>
            <a:ext cx="908050" cy="109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BE4D723-A93A-A197-E95D-33A4BE49B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141" y="1052586"/>
            <a:ext cx="10211659" cy="483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751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3">
            <a:extLst>
              <a:ext uri="{FF2B5EF4-FFF2-40B4-BE49-F238E27FC236}">
                <a16:creationId xmlns:a16="http://schemas.microsoft.com/office/drawing/2014/main" id="{38C443E5-977F-97FC-F441-FA3FE1D68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429999"/>
            <a:ext cx="8421688" cy="622587"/>
          </a:xfrm>
        </p:spPr>
        <p:txBody>
          <a:bodyPr rtlCol="0" anchor="t"/>
          <a:lstStyle/>
          <a:p>
            <a:pPr rtl="0"/>
            <a:r>
              <a:rPr lang="es-ES" dirty="0"/>
              <a:t>El futuro de internet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25</a:t>
            </a:fld>
            <a:endParaRPr lang="es-ES" dirty="0"/>
          </a:p>
        </p:txBody>
      </p: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9C41ED0A-6EA9-8374-B01B-E737908C32A8}"/>
              </a:ext>
            </a:extLst>
          </p:cNvPr>
          <p:cNvSpPr txBox="1">
            <a:spLocks/>
          </p:cNvSpPr>
          <p:nvPr/>
        </p:nvSpPr>
        <p:spPr>
          <a:xfrm>
            <a:off x="2537583" y="1329677"/>
            <a:ext cx="7116834" cy="16167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sz="2400" noProof="1"/>
              <a:t>Pero sin duda lo que seguro que nos trae el futuro de internet es una mayor </a:t>
            </a:r>
            <a:r>
              <a:rPr lang="es-ES" sz="2400" noProof="1">
                <a:solidFill>
                  <a:schemeClr val="accent2"/>
                </a:solidFill>
              </a:rPr>
              <a:t>accesibilidad</a:t>
            </a:r>
            <a:r>
              <a:rPr lang="es-ES" sz="2400" noProof="1"/>
              <a:t> y </a:t>
            </a:r>
            <a:r>
              <a:rPr lang="es-ES" sz="2400" noProof="1">
                <a:solidFill>
                  <a:schemeClr val="accent2"/>
                </a:solidFill>
              </a:rPr>
              <a:t>velocidad</a:t>
            </a:r>
            <a:r>
              <a:rPr lang="es-ES" sz="2400" noProof="1"/>
              <a:t> a la hora de navegarlo, dos </a:t>
            </a:r>
            <a:r>
              <a:rPr lang="es-ES" sz="2400" noProof="1">
                <a:solidFill>
                  <a:schemeClr val="accent2"/>
                </a:solidFill>
              </a:rPr>
              <a:t>factores importantes </a:t>
            </a:r>
            <a:r>
              <a:rPr lang="es-ES" sz="2400" noProof="1"/>
              <a:t>desde su </a:t>
            </a:r>
            <a:r>
              <a:rPr lang="es-ES" sz="2400" noProof="1">
                <a:solidFill>
                  <a:schemeClr val="accent2"/>
                </a:solidFill>
              </a:rPr>
              <a:t>creación</a:t>
            </a:r>
            <a:r>
              <a:rPr lang="es-ES" sz="2400" noProof="1"/>
              <a:t> en 1969 en los que aún hay mucho por </a:t>
            </a:r>
            <a:r>
              <a:rPr lang="es-ES" sz="2400" noProof="1">
                <a:solidFill>
                  <a:schemeClr val="accent2"/>
                </a:solidFill>
              </a:rPr>
              <a:t>descubrir</a:t>
            </a:r>
            <a:r>
              <a:rPr lang="es-ES" sz="2400" noProof="1"/>
              <a:t>.</a:t>
            </a:r>
          </a:p>
        </p:txBody>
      </p:sp>
      <p:pic>
        <p:nvPicPr>
          <p:cNvPr id="8196" name="Picture 4" descr="Download Apple Iphone White Logo Png PNG Image with No Background -  PNGkey.com">
            <a:extLst>
              <a:ext uri="{FF2B5EF4-FFF2-40B4-BE49-F238E27FC236}">
                <a16:creationId xmlns:a16="http://schemas.microsoft.com/office/drawing/2014/main" id="{EB17930D-0692-381D-07F7-2556AE46F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4928" y="136525"/>
            <a:ext cx="908050" cy="109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Un conjunto de letras negras en un fondo negro&#10;&#10;Descripción generada automáticamente con confianza baja">
            <a:extLst>
              <a:ext uri="{FF2B5EF4-FFF2-40B4-BE49-F238E27FC236}">
                <a16:creationId xmlns:a16="http://schemas.microsoft.com/office/drawing/2014/main" id="{8F543F96-FFAA-3C7B-7949-E2E75E9DB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291" y="2882213"/>
            <a:ext cx="3565029" cy="3839262"/>
          </a:xfrm>
          <a:prstGeom prst="rect">
            <a:avLst/>
          </a:prstGeom>
        </p:spPr>
      </p:pic>
      <p:pic>
        <p:nvPicPr>
          <p:cNvPr id="7" name="Imagen 6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25D8634E-2907-DA67-9537-68AD367FF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885" y="2667324"/>
            <a:ext cx="5782022" cy="383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323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197" y="2169917"/>
            <a:ext cx="6927273" cy="693355"/>
          </a:xfrm>
        </p:spPr>
        <p:txBody>
          <a:bodyPr rtlCol="0" anchor="t"/>
          <a:lstStyle/>
          <a:p>
            <a:pPr rtl="0"/>
            <a:r>
              <a:rPr lang="es-ES" dirty="0"/>
              <a:t>Gracias por vuestra atención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26</a:t>
            </a:fld>
            <a:endParaRPr lang="es-ES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7FAB397-B9C1-74FE-9875-71210FA2A2ED}"/>
              </a:ext>
            </a:extLst>
          </p:cNvPr>
          <p:cNvSpPr txBox="1">
            <a:spLocks/>
          </p:cNvSpPr>
          <p:nvPr/>
        </p:nvSpPr>
        <p:spPr>
          <a:xfrm>
            <a:off x="5320141" y="3429000"/>
            <a:ext cx="4821383" cy="6933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¿Dudas o preguntas?</a:t>
            </a:r>
          </a:p>
        </p:txBody>
      </p:sp>
    </p:spTree>
    <p:extLst>
      <p:ext uri="{BB962C8B-B14F-4D97-AF65-F5344CB8AC3E}">
        <p14:creationId xmlns:p14="http://schemas.microsoft.com/office/powerpoint/2010/main" val="3621275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571235"/>
            <a:ext cx="5522751" cy="1715531"/>
          </a:xfrm>
        </p:spPr>
        <p:txBody>
          <a:bodyPr rtlCol="0"/>
          <a:lstStyle/>
          <a:p>
            <a:pPr rtl="0"/>
            <a:r>
              <a:rPr lang="es-ES" sz="4400" dirty="0"/>
              <a:t>¿Qué es Internet?</a:t>
            </a:r>
          </a:p>
        </p:txBody>
      </p:sp>
    </p:spTree>
    <p:extLst>
      <p:ext uri="{BB962C8B-B14F-4D97-AF65-F5344CB8AC3E}">
        <p14:creationId xmlns:p14="http://schemas.microsoft.com/office/powerpoint/2010/main" val="4057950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44" y="1468073"/>
            <a:ext cx="3506949" cy="693378"/>
          </a:xfrm>
        </p:spPr>
        <p:txBody>
          <a:bodyPr rtlCol="0">
            <a:normAutofit/>
          </a:bodyPr>
          <a:lstStyle/>
          <a:p>
            <a:pPr rtl="0"/>
            <a:r>
              <a:rPr lang="es-ES" sz="3600" dirty="0"/>
              <a:t>Red de redes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39" y="2657615"/>
            <a:ext cx="4564557" cy="2960131"/>
          </a:xfrm>
        </p:spPr>
        <p:txBody>
          <a:bodyPr rtlCol="0">
            <a:normAutofit/>
          </a:bodyPr>
          <a:lstStyle/>
          <a:p>
            <a:pPr algn="just" rtl="0"/>
            <a:r>
              <a:rPr lang="es-ES" sz="2400" dirty="0"/>
              <a:t>Una red de ordenadores </a:t>
            </a:r>
            <a:r>
              <a:rPr lang="es-ES" sz="2400" dirty="0">
                <a:solidFill>
                  <a:schemeClr val="accent2"/>
                </a:solidFill>
              </a:rPr>
              <a:t>mundial</a:t>
            </a:r>
            <a:r>
              <a:rPr lang="es-ES" sz="2400" dirty="0"/>
              <a:t> capaz de </a:t>
            </a:r>
            <a:r>
              <a:rPr lang="es-ES" sz="2400" dirty="0">
                <a:solidFill>
                  <a:schemeClr val="accent2"/>
                </a:solidFill>
              </a:rPr>
              <a:t>transferir</a:t>
            </a:r>
            <a:r>
              <a:rPr lang="es-ES" sz="2400" dirty="0"/>
              <a:t> información mediante un sistema de reglas llamado </a:t>
            </a:r>
            <a:r>
              <a:rPr lang="es-ES" sz="2400" dirty="0">
                <a:solidFill>
                  <a:schemeClr val="accent2"/>
                </a:solidFill>
              </a:rPr>
              <a:t>TCP</a:t>
            </a:r>
            <a:r>
              <a:rPr lang="es-ES" sz="2400" dirty="0"/>
              <a:t>/</a:t>
            </a:r>
            <a:r>
              <a:rPr lang="es-ES" sz="2400" dirty="0">
                <a:solidFill>
                  <a:schemeClr val="accent2"/>
                </a:solidFill>
              </a:rPr>
              <a:t>IP</a:t>
            </a:r>
            <a:r>
              <a:rPr lang="es-ES" sz="2400" dirty="0"/>
              <a:t>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0491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6868410-BE8A-4C98-9C72-20D0A2A6A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5</a:t>
            </a:fld>
            <a:endParaRPr lang="es-ES"/>
          </a:p>
        </p:txBody>
      </p:sp>
      <p:sp>
        <p:nvSpPr>
          <p:cNvPr id="44" name="Título 1">
            <a:extLst>
              <a:ext uri="{FF2B5EF4-FFF2-40B4-BE49-F238E27FC236}">
                <a16:creationId xmlns:a16="http://schemas.microsoft.com/office/drawing/2014/main" id="{19ACE9D8-CD50-5260-F733-4CFB4CF0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00" y="945714"/>
            <a:ext cx="5111750" cy="1204912"/>
          </a:xfrm>
        </p:spPr>
        <p:txBody>
          <a:bodyPr rtlCol="0"/>
          <a:lstStyle/>
          <a:p>
            <a:pPr rtl="0"/>
            <a:r>
              <a:rPr lang="es-ES" dirty="0"/>
              <a:t>Tu hogar</a:t>
            </a:r>
          </a:p>
        </p:txBody>
      </p:sp>
      <p:pic>
        <p:nvPicPr>
          <p:cNvPr id="42" name="Imagen 41" descr="Imagen que contiene Forma&#10;&#10;Descripción generada automáticamente">
            <a:extLst>
              <a:ext uri="{FF2B5EF4-FFF2-40B4-BE49-F238E27FC236}">
                <a16:creationId xmlns:a16="http://schemas.microsoft.com/office/drawing/2014/main" id="{82706427-8DA3-D290-1823-4B2DCDB6C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828" y="2195981"/>
            <a:ext cx="4040493" cy="3716305"/>
          </a:xfrm>
          <a:prstGeom prst="rect">
            <a:avLst/>
          </a:prstGeom>
        </p:spPr>
      </p:pic>
      <p:pic>
        <p:nvPicPr>
          <p:cNvPr id="48" name="Imagen 47" descr="Imagen que contiene Forma&#10;&#10;Descripción generada automáticamente">
            <a:extLst>
              <a:ext uri="{FF2B5EF4-FFF2-40B4-BE49-F238E27FC236}">
                <a16:creationId xmlns:a16="http://schemas.microsoft.com/office/drawing/2014/main" id="{83796FF2-E6F3-444E-1274-05150EE97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8681" y="2140886"/>
            <a:ext cx="3220201" cy="4257194"/>
          </a:xfrm>
          <a:prstGeom prst="rect">
            <a:avLst/>
          </a:prstGeom>
        </p:spPr>
      </p:pic>
      <p:sp>
        <p:nvSpPr>
          <p:cNvPr id="50" name="Título 1">
            <a:extLst>
              <a:ext uri="{FF2B5EF4-FFF2-40B4-BE49-F238E27FC236}">
                <a16:creationId xmlns:a16="http://schemas.microsoft.com/office/drawing/2014/main" id="{4250BC68-078C-32DD-CDE2-05B334CB22AC}"/>
              </a:ext>
            </a:extLst>
          </p:cNvPr>
          <p:cNvSpPr txBox="1">
            <a:spLocks/>
          </p:cNvSpPr>
          <p:nvPr/>
        </p:nvSpPr>
        <p:spPr>
          <a:xfrm>
            <a:off x="6054725" y="991069"/>
            <a:ext cx="5111750" cy="1204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Tu comunidad</a:t>
            </a:r>
          </a:p>
        </p:txBody>
      </p:sp>
      <p:pic>
        <p:nvPicPr>
          <p:cNvPr id="52" name="Gráfico 51" descr="Flecha derecha con relleno sólido">
            <a:extLst>
              <a:ext uri="{FF2B5EF4-FFF2-40B4-BE49-F238E27FC236}">
                <a16:creationId xmlns:a16="http://schemas.microsoft.com/office/drawing/2014/main" id="{C96D3407-4583-C276-49B0-5E6348C4A5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58072" y="3586476"/>
            <a:ext cx="1193305" cy="119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24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6868410-BE8A-4C98-9C72-20D0A2A6A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6</a:t>
            </a:fld>
            <a:endParaRPr lang="es-ES"/>
          </a:p>
        </p:txBody>
      </p:sp>
      <p:sp>
        <p:nvSpPr>
          <p:cNvPr id="50" name="Título 1">
            <a:extLst>
              <a:ext uri="{FF2B5EF4-FFF2-40B4-BE49-F238E27FC236}">
                <a16:creationId xmlns:a16="http://schemas.microsoft.com/office/drawing/2014/main" id="{4250BC68-078C-32DD-CDE2-05B334CB22AC}"/>
              </a:ext>
            </a:extLst>
          </p:cNvPr>
          <p:cNvSpPr txBox="1">
            <a:spLocks/>
          </p:cNvSpPr>
          <p:nvPr/>
        </p:nvSpPr>
        <p:spPr>
          <a:xfrm>
            <a:off x="156011" y="431726"/>
            <a:ext cx="5111750" cy="1204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Granada</a:t>
            </a:r>
          </a:p>
        </p:txBody>
      </p:sp>
      <p:pic>
        <p:nvPicPr>
          <p:cNvPr id="6" name="Imagen 5" descr="Forma, Flecha&#10;&#10;Descripción generada automáticamente">
            <a:extLst>
              <a:ext uri="{FF2B5EF4-FFF2-40B4-BE49-F238E27FC236}">
                <a16:creationId xmlns:a16="http://schemas.microsoft.com/office/drawing/2014/main" id="{C9E8B2B4-666F-A049-B384-99F2E3D25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2473"/>
            <a:ext cx="5423773" cy="4435105"/>
          </a:xfrm>
          <a:prstGeom prst="rect">
            <a:avLst/>
          </a:prstGeom>
        </p:spPr>
      </p:pic>
      <p:pic>
        <p:nvPicPr>
          <p:cNvPr id="15" name="Gráfico 14" descr="Flecha derecha con relleno sólido">
            <a:extLst>
              <a:ext uri="{FF2B5EF4-FFF2-40B4-BE49-F238E27FC236}">
                <a16:creationId xmlns:a16="http://schemas.microsoft.com/office/drawing/2014/main" id="{E48577AE-50F5-1622-3F17-10F2E8BCCD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70069" y="3648015"/>
            <a:ext cx="1193305" cy="1193305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AFFDCE9A-7FF6-1550-C4DC-AF1A7F782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833" y="431726"/>
            <a:ext cx="5111750" cy="1204912"/>
          </a:xfrm>
        </p:spPr>
        <p:txBody>
          <a:bodyPr rtlCol="0"/>
          <a:lstStyle/>
          <a:p>
            <a:pPr rtl="0"/>
            <a:r>
              <a:rPr lang="es-ES" dirty="0"/>
              <a:t>España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5F5281E-E678-CAA5-09A5-0E4E2B1856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8229" y="1974215"/>
            <a:ext cx="4872958" cy="422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03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6868410-BE8A-4C98-9C72-20D0A2A6A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7</a:t>
            </a:fld>
            <a:endParaRPr lang="es-ES"/>
          </a:p>
        </p:txBody>
      </p:sp>
      <p:sp>
        <p:nvSpPr>
          <p:cNvPr id="50" name="Título 1">
            <a:extLst>
              <a:ext uri="{FF2B5EF4-FFF2-40B4-BE49-F238E27FC236}">
                <a16:creationId xmlns:a16="http://schemas.microsoft.com/office/drawing/2014/main" id="{4250BC68-078C-32DD-CDE2-05B334CB22AC}"/>
              </a:ext>
            </a:extLst>
          </p:cNvPr>
          <p:cNvSpPr txBox="1">
            <a:spLocks/>
          </p:cNvSpPr>
          <p:nvPr/>
        </p:nvSpPr>
        <p:spPr>
          <a:xfrm>
            <a:off x="240759" y="273051"/>
            <a:ext cx="5111750" cy="1204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Europa</a:t>
            </a:r>
          </a:p>
        </p:txBody>
      </p:sp>
      <p:pic>
        <p:nvPicPr>
          <p:cNvPr id="8" name="Imagen 7" descr="Imagen que contiene objeto, pájaro, vuelo, grande&#10;&#10;Descripción generada automáticamente">
            <a:extLst>
              <a:ext uri="{FF2B5EF4-FFF2-40B4-BE49-F238E27FC236}">
                <a16:creationId xmlns:a16="http://schemas.microsoft.com/office/drawing/2014/main" id="{B879A781-6B59-1449-DAA6-B5B3468F2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81" y="1614489"/>
            <a:ext cx="4183175" cy="4754903"/>
          </a:xfrm>
          <a:prstGeom prst="rect">
            <a:avLst/>
          </a:prstGeom>
        </p:spPr>
      </p:pic>
      <p:pic>
        <p:nvPicPr>
          <p:cNvPr id="11" name="Gráfico 10" descr="Flecha derecha con relleno sólido">
            <a:extLst>
              <a:ext uri="{FF2B5EF4-FFF2-40B4-BE49-F238E27FC236}">
                <a16:creationId xmlns:a16="http://schemas.microsoft.com/office/drawing/2014/main" id="{BFFD0187-C9D7-5CB1-D1F3-21FD59CC3B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55856" y="3729402"/>
            <a:ext cx="1193305" cy="1193305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99E0869F-DA22-B4D8-DC29-E84F9D911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0375" y="273051"/>
            <a:ext cx="5111750" cy="1204912"/>
          </a:xfrm>
        </p:spPr>
        <p:txBody>
          <a:bodyPr rtlCol="0"/>
          <a:lstStyle/>
          <a:p>
            <a:pPr rtl="0"/>
            <a:r>
              <a:rPr lang="es-ES" dirty="0"/>
              <a:t>El Mundo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54B4570-53B4-D0A8-4D17-037365A906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384841">
            <a:off x="5262779" y="1172566"/>
            <a:ext cx="6117920" cy="606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99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571235"/>
            <a:ext cx="5522751" cy="1715531"/>
          </a:xfrm>
        </p:spPr>
        <p:txBody>
          <a:bodyPr rtlCol="0"/>
          <a:lstStyle/>
          <a:p>
            <a:pPr rtl="0"/>
            <a:r>
              <a:rPr lang="es-ES" sz="4400" dirty="0"/>
              <a:t>¿Cómo nace una red de redes?</a:t>
            </a:r>
          </a:p>
        </p:txBody>
      </p:sp>
    </p:spTree>
    <p:extLst>
      <p:ext uri="{BB962C8B-B14F-4D97-AF65-F5344CB8AC3E}">
        <p14:creationId xmlns:p14="http://schemas.microsoft.com/office/powerpoint/2010/main" val="150606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4" y="1031845"/>
            <a:ext cx="5876926" cy="721454"/>
          </a:xfrm>
        </p:spPr>
        <p:txBody>
          <a:bodyPr rtlCol="0">
            <a:noAutofit/>
          </a:bodyPr>
          <a:lstStyle/>
          <a:p>
            <a:pPr rtl="0"/>
            <a:r>
              <a:rPr lang="es-ES" sz="3600" dirty="0"/>
              <a:t>Transmitir y asegurar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4" y="2113804"/>
            <a:ext cx="5549713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 rtl="0"/>
            <a:r>
              <a:rPr lang="es-ES" sz="2000" dirty="0"/>
              <a:t>La </a:t>
            </a:r>
            <a:r>
              <a:rPr lang="es-ES" sz="2000" dirty="0">
                <a:solidFill>
                  <a:schemeClr val="accent2"/>
                </a:solidFill>
              </a:rPr>
              <a:t>A</a:t>
            </a:r>
            <a:r>
              <a:rPr lang="es-ES" sz="2000" dirty="0"/>
              <a:t>dvanced </a:t>
            </a:r>
            <a:r>
              <a:rPr lang="es-ES" sz="2000" dirty="0">
                <a:solidFill>
                  <a:schemeClr val="accent2"/>
                </a:solidFill>
              </a:rPr>
              <a:t>R</a:t>
            </a:r>
            <a:r>
              <a:rPr lang="es-ES" sz="2000" dirty="0"/>
              <a:t>esearch </a:t>
            </a:r>
            <a:r>
              <a:rPr lang="es-ES" sz="2000" dirty="0">
                <a:solidFill>
                  <a:schemeClr val="accent2"/>
                </a:solidFill>
              </a:rPr>
              <a:t>P</a:t>
            </a:r>
            <a:r>
              <a:rPr lang="es-ES" sz="2000" dirty="0"/>
              <a:t>rojects </a:t>
            </a:r>
            <a:r>
              <a:rPr lang="es-ES" sz="2000" dirty="0">
                <a:solidFill>
                  <a:schemeClr val="accent2"/>
                </a:solidFill>
              </a:rPr>
              <a:t>A</a:t>
            </a:r>
            <a:r>
              <a:rPr lang="es-ES" sz="2000" dirty="0"/>
              <a:t>gency pone en marcha en 1969 una investigación para desarrollar </a:t>
            </a:r>
            <a:r>
              <a:rPr lang="es-ES" sz="2000" dirty="0">
                <a:solidFill>
                  <a:schemeClr val="accent2"/>
                </a:solidFill>
              </a:rPr>
              <a:t>ARPA</a:t>
            </a:r>
            <a:r>
              <a:rPr lang="es-ES" sz="2000" dirty="0"/>
              <a:t>NET, una red de </a:t>
            </a:r>
            <a:r>
              <a:rPr lang="es-ES" sz="2000" dirty="0">
                <a:solidFill>
                  <a:schemeClr val="accent2"/>
                </a:solidFill>
              </a:rPr>
              <a:t>cuatro</a:t>
            </a:r>
            <a:r>
              <a:rPr lang="es-ES" sz="2000" dirty="0"/>
              <a:t> nodos en distintas universidades de EEUU.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F8C8B5-F6EC-489B-BD0F-CD89A73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75826" y="6858000"/>
            <a:ext cx="2743200" cy="365125"/>
          </a:xfrm>
        </p:spPr>
        <p:txBody>
          <a:bodyPr rtlCol="0"/>
          <a:lstStyle/>
          <a:p>
            <a:pPr rtl="0"/>
            <a:r>
              <a:rPr lang="es-ES"/>
              <a:t>20XX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EFF51B-0E28-4171-AE7C-A31AAB42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9</a:t>
            </a:fld>
            <a:endParaRPr lang="es-ES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D0895FB-0F50-C895-8BDF-646FB085135C}"/>
              </a:ext>
            </a:extLst>
          </p:cNvPr>
          <p:cNvSpPr txBox="1">
            <a:spLocks/>
          </p:cNvSpPr>
          <p:nvPr/>
        </p:nvSpPr>
        <p:spPr>
          <a:xfrm>
            <a:off x="5476874" y="3791756"/>
            <a:ext cx="5549713" cy="36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2000" dirty="0"/>
              <a:t>Su objetivo era </a:t>
            </a:r>
            <a:r>
              <a:rPr lang="es-ES" sz="2000" dirty="0">
                <a:solidFill>
                  <a:schemeClr val="accent2"/>
                </a:solidFill>
              </a:rPr>
              <a:t>transmitir</a:t>
            </a:r>
            <a:r>
              <a:rPr lang="es-ES" sz="2000" dirty="0"/>
              <a:t> datos y </a:t>
            </a:r>
            <a:r>
              <a:rPr lang="es-ES" sz="2000" dirty="0">
                <a:solidFill>
                  <a:schemeClr val="accent2"/>
                </a:solidFill>
              </a:rPr>
              <a:t>asegurar</a:t>
            </a:r>
            <a:r>
              <a:rPr lang="es-ES" sz="2000" dirty="0"/>
              <a:t> información de una manera más rápida y eficiente.</a:t>
            </a:r>
          </a:p>
        </p:txBody>
      </p:sp>
    </p:spTree>
    <p:extLst>
      <p:ext uri="{BB962C8B-B14F-4D97-AF65-F5344CB8AC3E}">
        <p14:creationId xmlns:p14="http://schemas.microsoft.com/office/powerpoint/2010/main" val="2712359067"/>
      </p:ext>
    </p:extLst>
  </p:cSld>
  <p:clrMapOvr>
    <a:masterClrMapping/>
  </p:clrMapOvr>
</p:sld>
</file>

<file path=ppt/theme/theme1.xml><?xml version="1.0" encoding="utf-8"?>
<a:theme xmlns:a="http://schemas.openxmlformats.org/drawingml/2006/main" name="Una sola línea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419046_TF22318419_Win32" id="{09B7D6E8-71E0-4E9F-9533-7859122552A9}" vid="{B2A888A1-2BEF-435D-8EDA-2DF8A1A8DEF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ea62e005-9aef-4521-b4e1-9651e825133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586A0A3D04C08498AE3E18EA09731E3" ma:contentTypeVersion="13" ma:contentTypeDescription="Crear nuevo documento." ma:contentTypeScope="" ma:versionID="d30e8434512e87929a7542d2826f3d1c">
  <xsd:schema xmlns:xsd="http://www.w3.org/2001/XMLSchema" xmlns:xs="http://www.w3.org/2001/XMLSchema" xmlns:p="http://schemas.microsoft.com/office/2006/metadata/properties" xmlns:ns3="ea62e005-9aef-4521-b4e1-9651e8251334" xmlns:ns4="d8a763e8-8ca9-49eb-8838-8b4d13a73cd7" targetNamespace="http://schemas.microsoft.com/office/2006/metadata/properties" ma:root="true" ma:fieldsID="05831ea530036cd51c5889ae1dfabd12" ns3:_="" ns4:_="">
    <xsd:import namespace="ea62e005-9aef-4521-b4e1-9651e8251334"/>
    <xsd:import namespace="d8a763e8-8ca9-49eb-8838-8b4d13a73cd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62e005-9aef-4521-b4e1-9651e82513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a763e8-8ca9-49eb-8838-8b4d13a73cd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BA3906-9696-4247-AC0D-DD5C26B2A70A}">
  <ds:schemaRefs>
    <ds:schemaRef ds:uri="http://purl.org/dc/dcmitype/"/>
    <ds:schemaRef ds:uri="http://schemas.microsoft.com/office/infopath/2007/PartnerControls"/>
    <ds:schemaRef ds:uri="http://www.w3.org/XML/1998/namespace"/>
    <ds:schemaRef ds:uri="http://purl.org/dc/terms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d8a763e8-8ca9-49eb-8838-8b4d13a73cd7"/>
    <ds:schemaRef ds:uri="ea62e005-9aef-4521-b4e1-9651e8251334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FDDA5FF-4568-46E4-9331-6FA217D59E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a62e005-9aef-4521-b4e1-9651e8251334"/>
    <ds:schemaRef ds:uri="d8a763e8-8ca9-49eb-8838-8b4d13a73c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433</TotalTime>
  <Words>654</Words>
  <Application>Microsoft Office PowerPoint</Application>
  <PresentationFormat>Panorámica</PresentationFormat>
  <Paragraphs>119</Paragraphs>
  <Slides>26</Slides>
  <Notes>26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0" baseType="lpstr">
      <vt:lpstr>Arial</vt:lpstr>
      <vt:lpstr>Calibri</vt:lpstr>
      <vt:lpstr>Tenorite</vt:lpstr>
      <vt:lpstr>Una sola línea</vt:lpstr>
      <vt:lpstr>Historia y Evolución de internet</vt:lpstr>
      <vt:lpstr>Índice</vt:lpstr>
      <vt:lpstr>¿Qué es Internet?</vt:lpstr>
      <vt:lpstr>Red de redes</vt:lpstr>
      <vt:lpstr>Tu hogar</vt:lpstr>
      <vt:lpstr>España</vt:lpstr>
      <vt:lpstr>El Mundo</vt:lpstr>
      <vt:lpstr>¿Cómo nace una red de redes?</vt:lpstr>
      <vt:lpstr>Transmitir y asegurar</vt:lpstr>
      <vt:lpstr>Progreso exponencial</vt:lpstr>
      <vt:lpstr>Progreso exponencial</vt:lpstr>
      <vt:lpstr>Evolución de Internet</vt:lpstr>
      <vt:lpstr>Primeros pasos</vt:lpstr>
      <vt:lpstr>Primeros pasos</vt:lpstr>
      <vt:lpstr>Primeros pasos</vt:lpstr>
      <vt:lpstr>Modernización</vt:lpstr>
      <vt:lpstr>Modernización</vt:lpstr>
      <vt:lpstr>popularización</vt:lpstr>
      <vt:lpstr>Popularización</vt:lpstr>
      <vt:lpstr>popularización</vt:lpstr>
      <vt:lpstr>popularización</vt:lpstr>
      <vt:lpstr>popularización</vt:lpstr>
      <vt:lpstr>popularización</vt:lpstr>
      <vt:lpstr>El futuro de internet</vt:lpstr>
      <vt:lpstr>El futuro de internet</vt:lpstr>
      <vt:lpstr>Gracias por vuestra atención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lanzamiento</dc:title>
  <dc:creator>Michelle Daniela Ramírez Ángel</dc:creator>
  <cp:lastModifiedBy>Michelle Daniela Ramírez Ángel</cp:lastModifiedBy>
  <cp:revision>6</cp:revision>
  <dcterms:created xsi:type="dcterms:W3CDTF">2022-05-14T15:49:28Z</dcterms:created>
  <dcterms:modified xsi:type="dcterms:W3CDTF">2022-05-27T16:50:51Z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0x0101009586A0A3D04C08498AE3E18EA09731E3</vt:lpwstr>
  </property>
</Properties>
</file>